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9" r:id="rId1"/>
  </p:sldMasterIdLst>
  <p:notesMasterIdLst>
    <p:notesMasterId r:id="rId38"/>
  </p:notesMasterIdLst>
  <p:sldIdLst>
    <p:sldId id="288" r:id="rId2"/>
    <p:sldId id="289" r:id="rId3"/>
    <p:sldId id="345" r:id="rId4"/>
    <p:sldId id="274" r:id="rId5"/>
    <p:sldId id="346" r:id="rId6"/>
    <p:sldId id="347" r:id="rId7"/>
    <p:sldId id="348" r:id="rId8"/>
    <p:sldId id="349" r:id="rId9"/>
    <p:sldId id="350" r:id="rId10"/>
    <p:sldId id="319" r:id="rId11"/>
    <p:sldId id="320" r:id="rId12"/>
    <p:sldId id="323" r:id="rId13"/>
    <p:sldId id="351" r:id="rId14"/>
    <p:sldId id="352" r:id="rId15"/>
    <p:sldId id="353" r:id="rId16"/>
    <p:sldId id="354" r:id="rId17"/>
    <p:sldId id="362" r:id="rId18"/>
    <p:sldId id="363" r:id="rId19"/>
    <p:sldId id="365" r:id="rId20"/>
    <p:sldId id="355" r:id="rId21"/>
    <p:sldId id="373" r:id="rId22"/>
    <p:sldId id="356" r:id="rId23"/>
    <p:sldId id="359" r:id="rId24"/>
    <p:sldId id="360" r:id="rId25"/>
    <p:sldId id="366" r:id="rId26"/>
    <p:sldId id="361" r:id="rId27"/>
    <p:sldId id="368" r:id="rId28"/>
    <p:sldId id="357" r:id="rId29"/>
    <p:sldId id="358" r:id="rId30"/>
    <p:sldId id="367" r:id="rId31"/>
    <p:sldId id="369" r:id="rId32"/>
    <p:sldId id="370" r:id="rId33"/>
    <p:sldId id="371" r:id="rId34"/>
    <p:sldId id="372" r:id="rId35"/>
    <p:sldId id="374" r:id="rId36"/>
    <p:sldId id="307" r:id="rId3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5" autoAdjust="0"/>
    <p:restoredTop sz="89974" autoAdjust="0"/>
  </p:normalViewPr>
  <p:slideViewPr>
    <p:cSldViewPr snapToGrid="0" snapToObjects="1">
      <p:cViewPr varScale="1">
        <p:scale>
          <a:sx n="63" d="100"/>
          <a:sy n="63" d="100"/>
        </p:scale>
        <p:origin x="720"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EF1CF68-16EC-434A-BEDA-53453F811D24}" type="datetimeFigureOut">
              <a:rPr lang="en-US" smtClean="0"/>
              <a:t>4/27/2022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ED2162F-AAFB-4CEC-A5BC-722EE11F7CC3}" type="slidenum">
              <a:rPr lang="en-US" smtClean="0"/>
              <a:t>‹#›</a:t>
            </a:fld>
            <a:endParaRPr lang="en-US"/>
          </a:p>
        </p:txBody>
      </p:sp>
    </p:spTree>
    <p:extLst>
      <p:ext uri="{BB962C8B-B14F-4D97-AF65-F5344CB8AC3E}">
        <p14:creationId xmlns:p14="http://schemas.microsoft.com/office/powerpoint/2010/main" val="168027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61FE0232-EE35-4CAE-BEC9-27F5AFC6D9E5}" type="datetime1">
              <a:rPr lang="en-US" smtClean="0"/>
              <a:t>4/27/2022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2A748F93-7852-43A2-8160-C06072582FEE}" type="datetime1">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1411674-6076-456C-B599-7F496A3346F8}" type="datetime1">
              <a:rPr lang="en-US" smtClean="0"/>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47534B7B-A010-4B4B-9DD3-F8DEF6DE121F}" type="datetime1">
              <a:rPr lang="en-US" smtClean="0"/>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08124" y="3733801"/>
            <a:ext cx="4340352"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15684DF2-CDBE-4A5D-AC28-6491C428F047}" type="datetime1">
              <a:rPr lang="en-US" smtClean="0"/>
              <a:t>4/27/2022</a:t>
            </a:fld>
            <a:endParaRPr lang="en-US"/>
          </a:p>
        </p:txBody>
      </p:sp>
      <p:sp>
        <p:nvSpPr>
          <p:cNvPr id="6" name="Footer Placeholder 5"/>
          <p:cNvSpPr>
            <a:spLocks noGrp="1"/>
          </p:cNvSpPr>
          <p:nvPr>
            <p:ph type="ftr" sz="quarter" idx="11"/>
          </p:nvPr>
        </p:nvSpPr>
        <p:spPr>
          <a:xfrm>
            <a:off x="5145741" y="6423586"/>
            <a:ext cx="4422588" cy="365125"/>
          </a:xfrm>
        </p:spPr>
        <p:txBody>
          <a:bodyPr/>
          <a:lstStyle/>
          <a:p>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43E76ACC-F92A-4E6C-BBB7-F8B6E4B2934E}" type="datetime1">
              <a:rPr lang="en-US" smtClean="0"/>
              <a:t>4/27/2022</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6EA108-2FEB-4568-876E-59CA28775F48}" type="datetime1">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2D0D12CF-3498-4458-8341-D47379C45851}" type="datetime1">
              <a:rPr lang="en-US" smtClean="0"/>
              <a:t>4/27/2022</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C6CAEF0D-DFE7-432C-9E1A-E59868A76FC8}" type="datetime1">
              <a:rPr lang="en-US" smtClean="0"/>
              <a:t>4/27/2022</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F2A4327F-EA63-43CF-A8E4-1A61FE793922}" type="datetime1">
              <a:rPr lang="en-US" smtClean="0"/>
              <a:t>4/27/2022</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7B64DFD-DD6B-4976-9425-50C614699BA3}" type="datetime1">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09272B5-A2A8-4211-A650-9F450CDC29EC}" type="datetime1">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1CDEBF6-E1C5-4823-9DCE-A4F7E4E5A64B}" type="datetime1">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2AEB4A5-29B9-4225-AD72-1193EC04430F}" type="datetime1">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5E904BD6-50A5-4B41-B27F-173B16EF3FB3}" type="datetime1">
              <a:rPr lang="en-US" smtClean="0"/>
              <a:t>4/27/2022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9EFA6F48-E636-400E-BFA5-81CEE9F91CA0}" type="datetime1">
              <a:rPr lang="en-US" smtClean="0"/>
              <a:t>4/27/2022</a:t>
            </a:fld>
            <a:endParaRPr lang="en-US"/>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1074400" y="6248775"/>
            <a:ext cx="738717" cy="365125"/>
          </a:xfrm>
        </p:spPr>
        <p:txBody>
          <a:bodyPr/>
          <a:lstStyle/>
          <a:p>
            <a:fld id="{885754C3-B687-9443-80E7-D32631DB6E70}" type="slidenum">
              <a:rPr lang="en-US" smtClean="0"/>
              <a:pPr/>
              <a:t>‹#›</a:t>
            </a:fld>
            <a:endParaRPr lang="en-US"/>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71EFE0E-8614-4466-87A4-357630CD7501}" type="datetime1">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6C1B9931-107C-4B08-A485-011BB68A022F}" type="datetime1">
              <a:rPr lang="en-US" smtClean="0"/>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754C3-B687-9443-80E7-D32631DB6E70}" type="slidenum">
              <a:rPr lang="en-US" smtClean="0"/>
              <a:pPr/>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416B9AC-3A51-409A-9F5C-45E4D04286B0}" type="datetime1">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Slide Number Placeholder 6"/>
          <p:cNvSpPr>
            <a:spLocks noGrp="1"/>
          </p:cNvSpPr>
          <p:nvPr>
            <p:ph type="sldNum" sz="quarter" idx="12"/>
          </p:nvPr>
        </p:nvSpPr>
        <p:spPr>
          <a:xfrm>
            <a:off x="11074400" y="242235"/>
            <a:ext cx="738717" cy="365125"/>
          </a:xfrm>
        </p:spPr>
        <p:txBody>
          <a:bodyPr/>
          <a:lstStyle/>
          <a:p>
            <a:fld id="{885754C3-B687-9443-80E7-D32631DB6E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3B7CB82-1FAB-4F9C-B182-22FDBE4D1A71}" type="datetime1">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92591196-EF75-487D-88C0-3081AD45C129}" type="datetime1">
              <a:rPr lang="en-US" smtClean="0"/>
              <a:t>4/27/2022</a:t>
            </a:fld>
            <a:endParaRPr lang="en-US"/>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885754C3-B687-9443-80E7-D32631DB6E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Lst>
  <p:hf hdr="0" ftr="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8B88-6C28-485C-86E8-872592FD7BA8}"/>
              </a:ext>
            </a:extLst>
          </p:cNvPr>
          <p:cNvSpPr>
            <a:spLocks noGrp="1"/>
          </p:cNvSpPr>
          <p:nvPr>
            <p:ph type="title"/>
          </p:nvPr>
        </p:nvSpPr>
        <p:spPr>
          <a:xfrm>
            <a:off x="1717675" y="502771"/>
            <a:ext cx="7556313" cy="995082"/>
          </a:xfrm>
        </p:spPr>
        <p:txBody>
          <a:bodyPr/>
          <a:lstStyle/>
          <a:p>
            <a:endParaRPr lang="en-US"/>
          </a:p>
        </p:txBody>
      </p:sp>
      <p:sp>
        <p:nvSpPr>
          <p:cNvPr id="4" name="Text Placeholder 3">
            <a:extLst>
              <a:ext uri="{FF2B5EF4-FFF2-40B4-BE49-F238E27FC236}">
                <a16:creationId xmlns:a16="http://schemas.microsoft.com/office/drawing/2014/main" id="{D563E312-800E-44FE-8518-D1F38F979845}"/>
              </a:ext>
            </a:extLst>
          </p:cNvPr>
          <p:cNvSpPr>
            <a:spLocks noGrp="1"/>
          </p:cNvSpPr>
          <p:nvPr>
            <p:ph type="body" sz="half" idx="2"/>
          </p:nvPr>
        </p:nvSpPr>
        <p:spPr>
          <a:xfrm>
            <a:off x="3109040" y="6082553"/>
            <a:ext cx="7558960" cy="774700"/>
          </a:xfrm>
        </p:spPr>
        <p:txBody>
          <a:bodyPr/>
          <a:lstStyle/>
          <a:p>
            <a:endParaRPr lang="en-US"/>
          </a:p>
        </p:txBody>
      </p:sp>
      <p:pic>
        <p:nvPicPr>
          <p:cNvPr id="20" name="Content Placeholder 19">
            <a:extLst>
              <a:ext uri="{FF2B5EF4-FFF2-40B4-BE49-F238E27FC236}">
                <a16:creationId xmlns:a16="http://schemas.microsoft.com/office/drawing/2014/main" id="{F848875B-0C37-486E-A043-92D575E3BF1E}"/>
              </a:ext>
            </a:extLst>
          </p:cNvPr>
          <p:cNvPicPr>
            <a:picLocks noGrp="1" noChangeAspect="1"/>
          </p:cNvPicPr>
          <p:nvPr>
            <p:ph idx="1"/>
          </p:nvPr>
        </p:nvPicPr>
        <p:blipFill>
          <a:blip r:embed="rId2"/>
          <a:stretch>
            <a:fillRect/>
          </a:stretch>
        </p:blipFill>
        <p:spPr>
          <a:xfrm>
            <a:off x="4530725" y="3077369"/>
            <a:ext cx="2343150" cy="1952625"/>
          </a:xfrm>
        </p:spPr>
      </p:pic>
      <p:pic>
        <p:nvPicPr>
          <p:cNvPr id="14" name="Picture 13">
            <a:extLst>
              <a:ext uri="{FF2B5EF4-FFF2-40B4-BE49-F238E27FC236}">
                <a16:creationId xmlns:a16="http://schemas.microsoft.com/office/drawing/2014/main" id="{3F4E62E5-C0E3-445C-A715-0A16C673F697}"/>
              </a:ext>
            </a:extLst>
          </p:cNvPr>
          <p:cNvPicPr>
            <a:picLocks noChangeAspect="1"/>
          </p:cNvPicPr>
          <p:nvPr/>
        </p:nvPicPr>
        <p:blipFill>
          <a:blip r:embed="rId3"/>
          <a:stretch>
            <a:fillRect/>
          </a:stretch>
        </p:blipFill>
        <p:spPr>
          <a:xfrm>
            <a:off x="0" y="0"/>
            <a:ext cx="12192000" cy="6829643"/>
          </a:xfrm>
          <a:prstGeom prst="rect">
            <a:avLst/>
          </a:prstGeom>
        </p:spPr>
      </p:pic>
      <p:sp>
        <p:nvSpPr>
          <p:cNvPr id="15" name="مربع نص 7">
            <a:extLst>
              <a:ext uri="{FF2B5EF4-FFF2-40B4-BE49-F238E27FC236}">
                <a16:creationId xmlns:a16="http://schemas.microsoft.com/office/drawing/2014/main" id="{2473D568-8B95-4813-AE06-3F4C5F5ECDF5}"/>
              </a:ext>
            </a:extLst>
          </p:cNvPr>
          <p:cNvSpPr txBox="1"/>
          <p:nvPr/>
        </p:nvSpPr>
        <p:spPr>
          <a:xfrm>
            <a:off x="-88330" y="3062381"/>
            <a:ext cx="9037457" cy="646331"/>
          </a:xfrm>
          <a:prstGeom prst="rect">
            <a:avLst/>
          </a:prstGeom>
          <a:noFill/>
        </p:spPr>
        <p:txBody>
          <a:bodyPr wrap="square" rtlCol="1">
            <a:spAutoFit/>
          </a:bodyPr>
          <a:lstStyle/>
          <a:p>
            <a:pPr algn="ctr" rtl="1">
              <a:buClrTx/>
              <a:buFontTx/>
              <a:buNone/>
            </a:pPr>
            <a:r>
              <a:rPr lang="en-US" sz="3600" dirty="0">
                <a:solidFill>
                  <a:prstClr val="black"/>
                </a:solidFill>
                <a:latin typeface="Algerian" panose="04020705040A02060702" pitchFamily="82" charset="0"/>
              </a:rPr>
              <a:t>Mood Disorders and Suicide</a:t>
            </a:r>
            <a:endParaRPr lang="en-US" sz="3600" kern="1200" dirty="0">
              <a:solidFill>
                <a:prstClr val="black"/>
              </a:solidFill>
              <a:latin typeface="Algerian" panose="04020705040A02060702" pitchFamily="82" charset="0"/>
              <a:ea typeface="+mn-ea"/>
              <a:cs typeface="+mn-cs"/>
            </a:endParaRPr>
          </a:p>
        </p:txBody>
      </p:sp>
      <p:sp>
        <p:nvSpPr>
          <p:cNvPr id="16" name="مربع نص 10">
            <a:extLst>
              <a:ext uri="{FF2B5EF4-FFF2-40B4-BE49-F238E27FC236}">
                <a16:creationId xmlns:a16="http://schemas.microsoft.com/office/drawing/2014/main" id="{0870CC72-7664-4E16-936C-24B534CB1D74}"/>
              </a:ext>
            </a:extLst>
          </p:cNvPr>
          <p:cNvSpPr txBox="1"/>
          <p:nvPr/>
        </p:nvSpPr>
        <p:spPr>
          <a:xfrm>
            <a:off x="190500" y="2060126"/>
            <a:ext cx="6578600" cy="461665"/>
          </a:xfrm>
          <a:prstGeom prst="rect">
            <a:avLst/>
          </a:prstGeom>
          <a:noFill/>
        </p:spPr>
        <p:txBody>
          <a:bodyPr wrap="square" rtlCol="1">
            <a:spAutoFit/>
          </a:bodyPr>
          <a:lstStyle/>
          <a:p>
            <a:pPr algn="ctr" rtl="1">
              <a:buClrTx/>
              <a:buFontTx/>
              <a:buNone/>
            </a:pPr>
            <a:r>
              <a:rPr lang="en-US" sz="2400" b="1" kern="1200" dirty="0">
                <a:solidFill>
                  <a:prstClr val="white"/>
                </a:solidFill>
                <a:latin typeface="Elephant" panose="02020904090505020303" pitchFamily="18" charset="0"/>
                <a:ea typeface="+mn-ea"/>
                <a:cs typeface="+mn-cs"/>
              </a:rPr>
              <a:t>Psychiatric Mental Health Nursing</a:t>
            </a:r>
          </a:p>
        </p:txBody>
      </p:sp>
      <p:sp>
        <p:nvSpPr>
          <p:cNvPr id="17" name="مربع نص 11">
            <a:extLst>
              <a:ext uri="{FF2B5EF4-FFF2-40B4-BE49-F238E27FC236}">
                <a16:creationId xmlns:a16="http://schemas.microsoft.com/office/drawing/2014/main" id="{D332593D-5C4D-4CAE-894F-69A7A9FC5372}"/>
              </a:ext>
            </a:extLst>
          </p:cNvPr>
          <p:cNvSpPr txBox="1"/>
          <p:nvPr/>
        </p:nvSpPr>
        <p:spPr>
          <a:xfrm>
            <a:off x="0" y="27610"/>
            <a:ext cx="3160295" cy="646331"/>
          </a:xfrm>
          <a:prstGeom prst="rect">
            <a:avLst/>
          </a:prstGeom>
          <a:noFill/>
          <a:ln>
            <a:solidFill>
              <a:srgbClr val="92D050"/>
            </a:solidFill>
          </a:ln>
        </p:spPr>
        <p:txBody>
          <a:bodyPr wrap="square" rtlCol="1">
            <a:spAutoFit/>
          </a:bodyPr>
          <a:lstStyle/>
          <a:p>
            <a:pPr algn="ctr" rtl="1"/>
            <a:r>
              <a:rPr lang="en-US" b="1" dirty="0">
                <a:solidFill>
                  <a:prstClr val="white"/>
                </a:solidFill>
                <a:latin typeface="Garamond" panose="02020404030301010803"/>
              </a:rPr>
              <a:t>University of Basra</a:t>
            </a:r>
          </a:p>
          <a:p>
            <a:pPr algn="ctr" rtl="1"/>
            <a:r>
              <a:rPr lang="en-US" b="1" dirty="0">
                <a:solidFill>
                  <a:prstClr val="white"/>
                </a:solidFill>
                <a:latin typeface="Garamond" panose="02020404030301010803"/>
              </a:rPr>
              <a:t>College of Nursing</a:t>
            </a:r>
            <a:endParaRPr lang="ar-IQ" dirty="0">
              <a:solidFill>
                <a:prstClr val="white"/>
              </a:solidFill>
              <a:latin typeface="Garamond" panose="02020404030301010803"/>
              <a:cs typeface="Times New Roman" panose="02020603050405020304" pitchFamily="18" charset="0"/>
            </a:endParaRPr>
          </a:p>
        </p:txBody>
      </p:sp>
      <p:pic>
        <p:nvPicPr>
          <p:cNvPr id="18" name="Picture 17">
            <a:extLst>
              <a:ext uri="{FF2B5EF4-FFF2-40B4-BE49-F238E27FC236}">
                <a16:creationId xmlns:a16="http://schemas.microsoft.com/office/drawing/2014/main" id="{167B8488-3932-4A8E-AC11-446E08013F7A}"/>
              </a:ext>
            </a:extLst>
          </p:cNvPr>
          <p:cNvPicPr>
            <a:picLocks noChangeAspect="1"/>
          </p:cNvPicPr>
          <p:nvPr/>
        </p:nvPicPr>
        <p:blipFill>
          <a:blip r:embed="rId4">
            <a:biLevel thresh="75000"/>
          </a:blip>
          <a:stretch>
            <a:fillRect/>
          </a:stretch>
        </p:blipFill>
        <p:spPr>
          <a:xfrm>
            <a:off x="8220042" y="6307157"/>
            <a:ext cx="4060288" cy="670618"/>
          </a:xfrm>
          <a:prstGeom prst="rect">
            <a:avLst/>
          </a:prstGeom>
        </p:spPr>
      </p:pic>
      <p:sp>
        <p:nvSpPr>
          <p:cNvPr id="3" name="Date Placeholder 2"/>
          <p:cNvSpPr>
            <a:spLocks noGrp="1"/>
          </p:cNvSpPr>
          <p:nvPr>
            <p:ph type="dt" sz="half" idx="10"/>
          </p:nvPr>
        </p:nvSpPr>
        <p:spPr/>
        <p:txBody>
          <a:bodyPr/>
          <a:lstStyle/>
          <a:p>
            <a:fld id="{62D089F1-015B-41A8-A486-7EEBD2AB3DFB}"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1</a:t>
            </a:fld>
            <a:endParaRPr lang="en-US"/>
          </a:p>
        </p:txBody>
      </p:sp>
    </p:spTree>
    <p:extLst>
      <p:ext uri="{BB962C8B-B14F-4D97-AF65-F5344CB8AC3E}">
        <p14:creationId xmlns:p14="http://schemas.microsoft.com/office/powerpoint/2010/main" val="312194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5"/>
                                        </p:tgtEl>
                                        <p:attrNameLst>
                                          <p:attrName>style.color</p:attrName>
                                        </p:attrNameLst>
                                      </p:cBhvr>
                                      <p:to>
                                        <a:schemeClr val="bg1"/>
                                      </p:to>
                                    </p:animClr>
                                    <p:animClr clrSpc="rgb" dir="cw">
                                      <p:cBhvr>
                                        <p:cTn id="7" dur="250" autoRev="1" fill="remove"/>
                                        <p:tgtEl>
                                          <p:spTgt spid="15"/>
                                        </p:tgtEl>
                                        <p:attrNameLst>
                                          <p:attrName>fillcolor</p:attrName>
                                        </p:attrNameLst>
                                      </p:cBhvr>
                                      <p:to>
                                        <a:schemeClr val="bg1"/>
                                      </p:to>
                                    </p:animClr>
                                    <p:set>
                                      <p:cBhvr>
                                        <p:cTn id="8" dur="250" autoRev="1" fill="remove"/>
                                        <p:tgtEl>
                                          <p:spTgt spid="15"/>
                                        </p:tgtEl>
                                        <p:attrNameLst>
                                          <p:attrName>fill.type</p:attrName>
                                        </p:attrNameLst>
                                      </p:cBhvr>
                                      <p:to>
                                        <p:strVal val="solid"/>
                                      </p:to>
                                    </p:set>
                                    <p:set>
                                      <p:cBhvr>
                                        <p:cTn id="9" dur="250" autoRev="1" fill="remove"/>
                                        <p:tgtEl>
                                          <p:spTgt spid="1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18"/>
                                        </p:tgtEl>
                                      </p:cBhvr>
                                    </p:animEffect>
                                    <p:anim calcmode="lin" valueType="num">
                                      <p:cBhvr>
                                        <p:cTn id="14"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8"/>
                                        </p:tgtEl>
                                        <p:attrNameLst>
                                          <p:attrName>ppt_h</p:attrName>
                                        </p:attrNameLst>
                                      </p:cBhvr>
                                      <p:tavLst>
                                        <p:tav tm="0">
                                          <p:val>
                                            <p:strVal val="ppt_h"/>
                                          </p:val>
                                        </p:tav>
                                        <p:tav tm="100000">
                                          <p:val>
                                            <p:strVal val="ppt_h"/>
                                          </p:val>
                                        </p:tav>
                                      </p:tavLst>
                                    </p:anim>
                                    <p:set>
                                      <p:cBhvr>
                                        <p:cTn id="16"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A4AB-B63A-472F-990B-96CE598E1272}"/>
              </a:ext>
            </a:extLst>
          </p:cNvPr>
          <p:cNvSpPr>
            <a:spLocks noGrp="1"/>
          </p:cNvSpPr>
          <p:nvPr>
            <p:ph type="title"/>
          </p:nvPr>
        </p:nvSpPr>
        <p:spPr>
          <a:xfrm>
            <a:off x="664633" y="-9919"/>
            <a:ext cx="10075084" cy="511572"/>
          </a:xfrm>
        </p:spPr>
        <p:txBody>
          <a:bodyPr/>
          <a:lstStyle/>
          <a:p>
            <a:r>
              <a:rPr lang="en-US" sz="2800" b="1" dirty="0"/>
              <a:t>ETIOLOGY</a:t>
            </a:r>
            <a:endParaRPr lang="en-US" b="1" dirty="0"/>
          </a:p>
        </p:txBody>
      </p:sp>
      <p:sp>
        <p:nvSpPr>
          <p:cNvPr id="3" name="Content Placeholder 2">
            <a:extLst>
              <a:ext uri="{FF2B5EF4-FFF2-40B4-BE49-F238E27FC236}">
                <a16:creationId xmlns:a16="http://schemas.microsoft.com/office/drawing/2014/main" id="{CE5B18FD-0FC7-4C08-9624-44F96895310E}"/>
              </a:ext>
            </a:extLst>
          </p:cNvPr>
          <p:cNvSpPr>
            <a:spLocks noGrp="1"/>
          </p:cNvSpPr>
          <p:nvPr>
            <p:ph idx="1"/>
          </p:nvPr>
        </p:nvSpPr>
        <p:spPr>
          <a:xfrm>
            <a:off x="145775" y="456928"/>
            <a:ext cx="11908366" cy="934397"/>
          </a:xfrm>
        </p:spPr>
        <p:txBody>
          <a:bodyPr>
            <a:normAutofit/>
          </a:bodyPr>
          <a:lstStyle/>
          <a:p>
            <a:pPr algn="just"/>
            <a:r>
              <a:rPr lang="en-US" sz="2400" b="1" dirty="0">
                <a:solidFill>
                  <a:schemeClr val="tx1"/>
                </a:solidFill>
                <a:highlight>
                  <a:srgbClr val="FFFF00"/>
                </a:highlight>
              </a:rPr>
              <a:t>Various theories for the etiology of mood disorders exist. The most recent research focuses on chemical biologic imbalances as the cause</a:t>
            </a:r>
            <a:endParaRPr lang="en-US" dirty="0"/>
          </a:p>
        </p:txBody>
      </p:sp>
      <p:sp>
        <p:nvSpPr>
          <p:cNvPr id="5" name="Title 1">
            <a:extLst>
              <a:ext uri="{FF2B5EF4-FFF2-40B4-BE49-F238E27FC236}">
                <a16:creationId xmlns:a16="http://schemas.microsoft.com/office/drawing/2014/main" id="{1F01CBE3-9253-43E4-B555-937E8F03B95B}"/>
              </a:ext>
            </a:extLst>
          </p:cNvPr>
          <p:cNvSpPr txBox="1">
            <a:spLocks/>
          </p:cNvSpPr>
          <p:nvPr/>
        </p:nvSpPr>
        <p:spPr>
          <a:xfrm>
            <a:off x="2996729" y="1494785"/>
            <a:ext cx="4114800" cy="50163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800" b="1" dirty="0"/>
              <a:t>Biologic Theories</a:t>
            </a:r>
          </a:p>
        </p:txBody>
      </p:sp>
      <p:sp>
        <p:nvSpPr>
          <p:cNvPr id="11" name="TextBox 10">
            <a:extLst>
              <a:ext uri="{FF2B5EF4-FFF2-40B4-BE49-F238E27FC236}">
                <a16:creationId xmlns:a16="http://schemas.microsoft.com/office/drawing/2014/main" id="{73D55858-4EB8-4C46-8577-4C4586E7BD2C}"/>
              </a:ext>
            </a:extLst>
          </p:cNvPr>
          <p:cNvSpPr txBox="1"/>
          <p:nvPr/>
        </p:nvSpPr>
        <p:spPr>
          <a:xfrm>
            <a:off x="0" y="2355736"/>
            <a:ext cx="12054141" cy="4457695"/>
          </a:xfrm>
          <a:prstGeom prst="rect">
            <a:avLst/>
          </a:prstGeom>
          <a:noFill/>
        </p:spPr>
        <p:txBody>
          <a:bodyPr wrap="square">
            <a:spAutoFit/>
          </a:bodyPr>
          <a:lstStyle/>
          <a:p>
            <a:pPr algn="just">
              <a:lnSpc>
                <a:spcPct val="150000"/>
              </a:lnSpc>
            </a:pPr>
            <a:r>
              <a:rPr lang="en-US" sz="2400" dirty="0"/>
              <a:t>*First-degree relatives of people with bipolar disorder have a sevenfold risk for developing bipolar disorder compared with a 1% risk in the general population.</a:t>
            </a:r>
          </a:p>
          <a:p>
            <a:pPr algn="just">
              <a:lnSpc>
                <a:spcPct val="150000"/>
              </a:lnSpc>
            </a:pPr>
            <a:r>
              <a:rPr lang="en-US" sz="2400" dirty="0"/>
              <a:t>*For all mood disorders, monozygotic (identical) twins have a concordance rate (both twins having the disorder) two to four times higher than that of dizygotic (fraternal) twins.</a:t>
            </a:r>
          </a:p>
          <a:p>
            <a:pPr algn="just">
              <a:lnSpc>
                <a:spcPct val="150000"/>
              </a:lnSpc>
            </a:pPr>
            <a:r>
              <a:rPr lang="en-US" sz="2400" dirty="0"/>
              <a:t>*genetics alone do not account for all mood disorders</a:t>
            </a:r>
          </a:p>
          <a:p>
            <a:pPr algn="just">
              <a:lnSpc>
                <a:spcPct val="150000"/>
              </a:lnSpc>
            </a:pPr>
            <a:r>
              <a:rPr lang="en-US" sz="2400" dirty="0"/>
              <a:t>There are also indications of a genetic overlap between early-onset bipolar disorder and early-onset alcoholism</a:t>
            </a:r>
          </a:p>
        </p:txBody>
      </p:sp>
      <p:sp>
        <p:nvSpPr>
          <p:cNvPr id="13" name="Title 1">
            <a:extLst>
              <a:ext uri="{FF2B5EF4-FFF2-40B4-BE49-F238E27FC236}">
                <a16:creationId xmlns:a16="http://schemas.microsoft.com/office/drawing/2014/main" id="{E31AA9F2-DE0F-46B9-9FAD-EF940D126228}"/>
              </a:ext>
            </a:extLst>
          </p:cNvPr>
          <p:cNvSpPr txBox="1">
            <a:spLocks/>
          </p:cNvSpPr>
          <p:nvPr/>
        </p:nvSpPr>
        <p:spPr>
          <a:xfrm>
            <a:off x="283635" y="2132044"/>
            <a:ext cx="3551583" cy="42927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800" b="1" dirty="0"/>
              <a:t>A. Genetic Factors</a:t>
            </a:r>
          </a:p>
        </p:txBody>
      </p:sp>
      <p:sp>
        <p:nvSpPr>
          <p:cNvPr id="4" name="Date Placeholder 3"/>
          <p:cNvSpPr>
            <a:spLocks noGrp="1"/>
          </p:cNvSpPr>
          <p:nvPr>
            <p:ph type="dt" sz="half" idx="10"/>
          </p:nvPr>
        </p:nvSpPr>
        <p:spPr/>
        <p:txBody>
          <a:bodyPr/>
          <a:lstStyle/>
          <a:p>
            <a:fld id="{C77A32B8-B0EA-4C2F-8822-5FFE1BC94B91}" type="datetime1">
              <a:rPr lang="en-US" smtClean="0"/>
              <a:t>4/27/2022</a:t>
            </a:fld>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10</a:t>
            </a:fld>
            <a:endParaRPr lang="en-US"/>
          </a:p>
        </p:txBody>
      </p:sp>
    </p:spTree>
    <p:extLst>
      <p:ext uri="{BB962C8B-B14F-4D97-AF65-F5344CB8AC3E}">
        <p14:creationId xmlns:p14="http://schemas.microsoft.com/office/powerpoint/2010/main" val="3007141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D364E2-E1AD-446E-98E9-EAC24A05EC9F}"/>
              </a:ext>
            </a:extLst>
          </p:cNvPr>
          <p:cNvSpPr txBox="1">
            <a:spLocks/>
          </p:cNvSpPr>
          <p:nvPr/>
        </p:nvSpPr>
        <p:spPr>
          <a:xfrm>
            <a:off x="559702" y="197803"/>
            <a:ext cx="8272668" cy="42927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1" dirty="0"/>
              <a:t>B. Neurochemical Theories</a:t>
            </a:r>
          </a:p>
        </p:txBody>
      </p:sp>
      <p:sp>
        <p:nvSpPr>
          <p:cNvPr id="13" name="TextBox 12">
            <a:extLst>
              <a:ext uri="{FF2B5EF4-FFF2-40B4-BE49-F238E27FC236}">
                <a16:creationId xmlns:a16="http://schemas.microsoft.com/office/drawing/2014/main" id="{833DF478-DB9A-4589-B9D7-E983B261134D}"/>
              </a:ext>
            </a:extLst>
          </p:cNvPr>
          <p:cNvSpPr txBox="1"/>
          <p:nvPr/>
        </p:nvSpPr>
        <p:spPr>
          <a:xfrm>
            <a:off x="145775" y="529618"/>
            <a:ext cx="11921307" cy="6370847"/>
          </a:xfrm>
          <a:prstGeom prst="rect">
            <a:avLst/>
          </a:prstGeom>
          <a:noFill/>
        </p:spPr>
        <p:txBody>
          <a:bodyPr wrap="square">
            <a:spAutoFit/>
          </a:bodyPr>
          <a:lstStyle/>
          <a:p>
            <a:pPr algn="just">
              <a:lnSpc>
                <a:spcPct val="150000"/>
              </a:lnSpc>
            </a:pPr>
            <a:r>
              <a:rPr lang="en-US" sz="2200" dirty="0"/>
              <a:t>**</a:t>
            </a:r>
            <a:r>
              <a:rPr lang="en-US" sz="2500" dirty="0"/>
              <a:t>Neurochemical influences of neurotransmitters (chemical messengers) focus on serotonin and norepinephrine as the two major biogenic amines implicated in mood disorders</a:t>
            </a:r>
          </a:p>
          <a:p>
            <a:pPr algn="just">
              <a:lnSpc>
                <a:spcPct val="150000"/>
              </a:lnSpc>
            </a:pPr>
            <a:r>
              <a:rPr lang="en-US" sz="2500" dirty="0"/>
              <a:t>**Serotonin has many roles in behavior</a:t>
            </a:r>
          </a:p>
          <a:p>
            <a:pPr algn="just">
              <a:lnSpc>
                <a:spcPct val="150000"/>
              </a:lnSpc>
            </a:pPr>
            <a:r>
              <a:rPr lang="en-US" sz="2500" dirty="0"/>
              <a:t> Deficits of serotonin, its precursor tryptophan, or a metabolite (5-hydroxyindole acetic acid) of serotonin found in the blood or cerebrospinal fluid occur in people with depression.</a:t>
            </a:r>
          </a:p>
          <a:p>
            <a:pPr algn="just">
              <a:lnSpc>
                <a:spcPct val="150000"/>
              </a:lnSpc>
            </a:pPr>
            <a:r>
              <a:rPr lang="en-US" sz="2500" dirty="0"/>
              <a:t>**Norepinephrine levels may be deficient in depression and increased in mania.</a:t>
            </a:r>
          </a:p>
          <a:p>
            <a:pPr algn="just">
              <a:lnSpc>
                <a:spcPct val="150000"/>
              </a:lnSpc>
            </a:pPr>
            <a:r>
              <a:rPr lang="en-US" sz="2500" dirty="0"/>
              <a:t>**Dysregulation of acetylcholine and dopamine is also being studied in relation to mood disorders.</a:t>
            </a:r>
          </a:p>
        </p:txBody>
      </p:sp>
      <p:sp>
        <p:nvSpPr>
          <p:cNvPr id="2" name="Date Placeholder 1"/>
          <p:cNvSpPr>
            <a:spLocks noGrp="1"/>
          </p:cNvSpPr>
          <p:nvPr>
            <p:ph type="dt" sz="half" idx="10"/>
          </p:nvPr>
        </p:nvSpPr>
        <p:spPr/>
        <p:txBody>
          <a:bodyPr/>
          <a:lstStyle/>
          <a:p>
            <a:fld id="{818D1308-5FFA-4D10-BEDE-07DE48051917}" type="datetime1">
              <a:rPr lang="en-US" smtClean="0"/>
              <a:t>4/27/2022</a:t>
            </a:fld>
            <a:endParaRPr lang="en-US"/>
          </a:p>
        </p:txBody>
      </p:sp>
      <p:sp>
        <p:nvSpPr>
          <p:cNvPr id="3" name="Slide Number Placeholder 2"/>
          <p:cNvSpPr>
            <a:spLocks noGrp="1"/>
          </p:cNvSpPr>
          <p:nvPr>
            <p:ph type="sldNum" sz="quarter" idx="12"/>
          </p:nvPr>
        </p:nvSpPr>
        <p:spPr/>
        <p:txBody>
          <a:bodyPr/>
          <a:lstStyle/>
          <a:p>
            <a:fld id="{885754C3-B687-9443-80E7-D32631DB6E70}" type="slidenum">
              <a:rPr lang="en-US" smtClean="0"/>
              <a:pPr/>
              <a:t>11</a:t>
            </a:fld>
            <a:endParaRPr lang="en-US"/>
          </a:p>
        </p:txBody>
      </p:sp>
    </p:spTree>
    <p:extLst>
      <p:ext uri="{BB962C8B-B14F-4D97-AF65-F5344CB8AC3E}">
        <p14:creationId xmlns:p14="http://schemas.microsoft.com/office/powerpoint/2010/main" val="54309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7A9CE-036F-43C7-8E12-20A4F07CDBCB}"/>
              </a:ext>
            </a:extLst>
          </p:cNvPr>
          <p:cNvSpPr>
            <a:spLocks noGrp="1"/>
          </p:cNvSpPr>
          <p:nvPr>
            <p:ph idx="1"/>
          </p:nvPr>
        </p:nvSpPr>
        <p:spPr>
          <a:xfrm>
            <a:off x="137859" y="907776"/>
            <a:ext cx="11550558" cy="5383694"/>
          </a:xfrm>
        </p:spPr>
        <p:txBody>
          <a:bodyPr>
            <a:noAutofit/>
          </a:bodyPr>
          <a:lstStyle/>
          <a:p>
            <a:pPr algn="just">
              <a:lnSpc>
                <a:spcPct val="150000"/>
              </a:lnSpc>
            </a:pPr>
            <a:r>
              <a:rPr lang="en-US" sz="2800" dirty="0">
                <a:solidFill>
                  <a:schemeClr val="tx1"/>
                </a:solidFill>
              </a:rPr>
              <a:t>Hormonal fluctuations are being studied in relation to depression. Mood disturbances have been documented in people with endocrine disorders, such as those of the thyroid, adrenal, parathyroid, and pituitary glands.</a:t>
            </a:r>
          </a:p>
          <a:p>
            <a:pPr algn="just">
              <a:lnSpc>
                <a:spcPct val="150000"/>
              </a:lnSpc>
            </a:pPr>
            <a:r>
              <a:rPr lang="en-US" sz="2800" dirty="0">
                <a:solidFill>
                  <a:schemeClr val="tx1"/>
                </a:solidFill>
              </a:rPr>
              <a:t>About 5% to 10% of people with depression have thyroid dysfunction, notably an elevated thyroid-stimulating hormone. This problem must be corrected with thyroid treatment, or treatment for the mood disorder is adversely affected</a:t>
            </a:r>
          </a:p>
        </p:txBody>
      </p:sp>
      <p:sp>
        <p:nvSpPr>
          <p:cNvPr id="5" name="Title 1">
            <a:extLst>
              <a:ext uri="{FF2B5EF4-FFF2-40B4-BE49-F238E27FC236}">
                <a16:creationId xmlns:a16="http://schemas.microsoft.com/office/drawing/2014/main" id="{42B14020-BC7D-4D49-97CB-34EC6FFC3335}"/>
              </a:ext>
            </a:extLst>
          </p:cNvPr>
          <p:cNvSpPr txBox="1">
            <a:spLocks/>
          </p:cNvSpPr>
          <p:nvPr/>
        </p:nvSpPr>
        <p:spPr>
          <a:xfrm>
            <a:off x="664633" y="351891"/>
            <a:ext cx="8272668" cy="42927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1" dirty="0"/>
              <a:t>C. Neuroendocrine Influences</a:t>
            </a:r>
          </a:p>
        </p:txBody>
      </p:sp>
      <p:sp>
        <p:nvSpPr>
          <p:cNvPr id="2" name="Date Placeholder 1"/>
          <p:cNvSpPr>
            <a:spLocks noGrp="1"/>
          </p:cNvSpPr>
          <p:nvPr>
            <p:ph type="dt" sz="half" idx="10"/>
          </p:nvPr>
        </p:nvSpPr>
        <p:spPr/>
        <p:txBody>
          <a:bodyPr/>
          <a:lstStyle/>
          <a:p>
            <a:fld id="{E39CB7F0-0DFD-43FF-8E1A-EE10F5B12621}"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12</a:t>
            </a:fld>
            <a:endParaRPr lang="en-US"/>
          </a:p>
        </p:txBody>
      </p:sp>
    </p:spTree>
    <p:extLst>
      <p:ext uri="{BB962C8B-B14F-4D97-AF65-F5344CB8AC3E}">
        <p14:creationId xmlns:p14="http://schemas.microsoft.com/office/powerpoint/2010/main" val="3057739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13791-9D56-4A46-BAB9-96AED692B9F3}"/>
              </a:ext>
            </a:extLst>
          </p:cNvPr>
          <p:cNvSpPr>
            <a:spLocks noGrp="1"/>
          </p:cNvSpPr>
          <p:nvPr>
            <p:ph idx="1"/>
          </p:nvPr>
        </p:nvSpPr>
        <p:spPr>
          <a:xfrm>
            <a:off x="119921" y="734518"/>
            <a:ext cx="11902190" cy="6123481"/>
          </a:xfrm>
        </p:spPr>
        <p:txBody>
          <a:bodyPr>
            <a:noAutofit/>
          </a:bodyPr>
          <a:lstStyle/>
          <a:p>
            <a:pPr algn="just"/>
            <a:r>
              <a:rPr lang="en-US" dirty="0">
                <a:solidFill>
                  <a:schemeClr val="tx1"/>
                </a:solidFill>
              </a:rPr>
              <a:t>Many psychodynamic theories about the cause of mood disorders seemed to “blame the victim” and his or her family. They include the following beliefs or suppositions:</a:t>
            </a:r>
          </a:p>
          <a:p>
            <a:pPr algn="just"/>
            <a:r>
              <a:rPr lang="en-US" dirty="0">
                <a:solidFill>
                  <a:schemeClr val="tx1"/>
                </a:solidFill>
              </a:rPr>
              <a:t>The self-depreciation of people with depression becomes self-reproach and “anger turned inward” related to either a real or perceived loss.</a:t>
            </a:r>
          </a:p>
          <a:p>
            <a:pPr algn="just"/>
            <a:r>
              <a:rPr lang="en-US" dirty="0">
                <a:solidFill>
                  <a:schemeClr val="tx1"/>
                </a:solidFill>
              </a:rPr>
              <a:t>A person’s ego (or self) aspires to be ideal (i.e., good and loving, superior or strong), and that to be loved and worthy, must achieve these high standards</a:t>
            </a:r>
          </a:p>
          <a:p>
            <a:pPr algn="just"/>
            <a:r>
              <a:rPr lang="en-US" dirty="0">
                <a:solidFill>
                  <a:schemeClr val="tx1"/>
                </a:solidFill>
              </a:rPr>
              <a:t>The state of depression is like a situation in which the ego is a powerless, helpless child who is victimized by the superego</a:t>
            </a:r>
          </a:p>
          <a:p>
            <a:pPr algn="just"/>
            <a:r>
              <a:rPr lang="en-US" dirty="0">
                <a:solidFill>
                  <a:schemeClr val="tx1"/>
                </a:solidFill>
              </a:rPr>
              <a:t>Most psychoanalytical theories of mania view manic episodes as a “defense” against underlying depression</a:t>
            </a:r>
          </a:p>
          <a:p>
            <a:pPr algn="just"/>
            <a:r>
              <a:rPr lang="en-US" dirty="0">
                <a:solidFill>
                  <a:schemeClr val="tx1"/>
                </a:solidFill>
              </a:rPr>
              <a:t>Depression is a reaction to a distressing life experience, such as an event with psychic causality</a:t>
            </a:r>
          </a:p>
          <a:p>
            <a:pPr algn="just"/>
            <a:r>
              <a:rPr lang="en-US" dirty="0">
                <a:solidFill>
                  <a:schemeClr val="tx1"/>
                </a:solidFill>
              </a:rPr>
              <a:t>Children raised by rejecting or unloving parents are prone to feelings of insecurity and loneliness, making them susceptible to depression and helplessness</a:t>
            </a:r>
          </a:p>
          <a:p>
            <a:pPr algn="just"/>
            <a:r>
              <a:rPr lang="en-US" dirty="0">
                <a:solidFill>
                  <a:schemeClr val="tx1"/>
                </a:solidFill>
              </a:rPr>
              <a:t>Depression is a result of specific cognitive distortions in susceptible people</a:t>
            </a:r>
          </a:p>
        </p:txBody>
      </p:sp>
      <p:sp>
        <p:nvSpPr>
          <p:cNvPr id="5" name="Title 1">
            <a:extLst>
              <a:ext uri="{FF2B5EF4-FFF2-40B4-BE49-F238E27FC236}">
                <a16:creationId xmlns:a16="http://schemas.microsoft.com/office/drawing/2014/main" id="{63F4F13A-5511-43FD-B80A-F736B4EE840D}"/>
              </a:ext>
            </a:extLst>
          </p:cNvPr>
          <p:cNvSpPr txBox="1">
            <a:spLocks/>
          </p:cNvSpPr>
          <p:nvPr/>
        </p:nvSpPr>
        <p:spPr>
          <a:xfrm>
            <a:off x="559702" y="197803"/>
            <a:ext cx="8272668" cy="42927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1" dirty="0"/>
              <a:t>D. Psychodynamic Theories Theories</a:t>
            </a:r>
          </a:p>
        </p:txBody>
      </p:sp>
      <p:sp>
        <p:nvSpPr>
          <p:cNvPr id="2" name="Date Placeholder 1"/>
          <p:cNvSpPr>
            <a:spLocks noGrp="1"/>
          </p:cNvSpPr>
          <p:nvPr>
            <p:ph type="dt" sz="half" idx="10"/>
          </p:nvPr>
        </p:nvSpPr>
        <p:spPr/>
        <p:txBody>
          <a:bodyPr/>
          <a:lstStyle/>
          <a:p>
            <a:fld id="{63CA8A60-C9C5-44CA-AFD7-D91FB697963E}"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13</a:t>
            </a:fld>
            <a:endParaRPr lang="en-US"/>
          </a:p>
        </p:txBody>
      </p:sp>
    </p:spTree>
    <p:extLst>
      <p:ext uri="{BB962C8B-B14F-4D97-AF65-F5344CB8AC3E}">
        <p14:creationId xmlns:p14="http://schemas.microsoft.com/office/powerpoint/2010/main" val="211328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233F-D13E-4E70-95B3-455E172C1D83}"/>
              </a:ext>
            </a:extLst>
          </p:cNvPr>
          <p:cNvSpPr>
            <a:spLocks noGrp="1"/>
          </p:cNvSpPr>
          <p:nvPr>
            <p:ph type="title"/>
          </p:nvPr>
        </p:nvSpPr>
        <p:spPr>
          <a:xfrm>
            <a:off x="664633" y="0"/>
            <a:ext cx="10075084" cy="597365"/>
          </a:xfrm>
        </p:spPr>
        <p:txBody>
          <a:bodyPr/>
          <a:lstStyle/>
          <a:p>
            <a:pPr algn="ctr"/>
            <a:r>
              <a:rPr lang="en-US" sz="2800" b="1" dirty="0"/>
              <a:t>First. MAJOR DEPRESSIVE DISORDER</a:t>
            </a:r>
          </a:p>
        </p:txBody>
      </p:sp>
      <p:sp>
        <p:nvSpPr>
          <p:cNvPr id="3" name="Content Placeholder 2">
            <a:extLst>
              <a:ext uri="{FF2B5EF4-FFF2-40B4-BE49-F238E27FC236}">
                <a16:creationId xmlns:a16="http://schemas.microsoft.com/office/drawing/2014/main" id="{D1DD0FA8-C277-4452-8A97-A517C10121ED}"/>
              </a:ext>
            </a:extLst>
          </p:cNvPr>
          <p:cNvSpPr>
            <a:spLocks noGrp="1"/>
          </p:cNvSpPr>
          <p:nvPr>
            <p:ph idx="1"/>
          </p:nvPr>
        </p:nvSpPr>
        <p:spPr>
          <a:xfrm>
            <a:off x="184948" y="558384"/>
            <a:ext cx="11867144" cy="6299616"/>
          </a:xfrm>
        </p:spPr>
        <p:txBody>
          <a:bodyPr>
            <a:noAutofit/>
          </a:bodyPr>
          <a:lstStyle/>
          <a:p>
            <a:pPr algn="just">
              <a:lnSpc>
                <a:spcPct val="110000"/>
              </a:lnSpc>
            </a:pPr>
            <a:r>
              <a:rPr lang="en-US" sz="2400" dirty="0">
                <a:solidFill>
                  <a:schemeClr val="tx1"/>
                </a:solidFill>
              </a:rPr>
              <a:t>Major depressive disorder typically involves 2 weeks or more of a sad mood or lack of interest in life activities, with at least four other symptoms od depression </a:t>
            </a:r>
          </a:p>
          <a:p>
            <a:pPr marL="457200" indent="-457200" algn="just">
              <a:lnSpc>
                <a:spcPct val="110000"/>
              </a:lnSpc>
              <a:buFont typeface="+mj-lt"/>
              <a:buAutoNum type="alphaLcPeriod"/>
            </a:pPr>
            <a:r>
              <a:rPr lang="en-US" sz="2400" dirty="0">
                <a:solidFill>
                  <a:schemeClr val="tx1"/>
                </a:solidFill>
              </a:rPr>
              <a:t>Anhedonia</a:t>
            </a:r>
          </a:p>
          <a:p>
            <a:pPr marL="457200" indent="-457200" algn="just">
              <a:lnSpc>
                <a:spcPct val="110000"/>
              </a:lnSpc>
              <a:buFont typeface="+mj-lt"/>
              <a:buAutoNum type="alphaLcPeriod"/>
            </a:pPr>
            <a:r>
              <a:rPr lang="en-US" sz="2400" dirty="0">
                <a:solidFill>
                  <a:schemeClr val="tx1"/>
                </a:solidFill>
              </a:rPr>
              <a:t>changes in weight</a:t>
            </a:r>
          </a:p>
          <a:p>
            <a:pPr marL="457200" indent="-457200" algn="just">
              <a:lnSpc>
                <a:spcPct val="110000"/>
              </a:lnSpc>
              <a:buFont typeface="+mj-lt"/>
              <a:buAutoNum type="alphaLcPeriod"/>
            </a:pPr>
            <a:r>
              <a:rPr lang="en-US" sz="2400" dirty="0">
                <a:solidFill>
                  <a:schemeClr val="tx1"/>
                </a:solidFill>
              </a:rPr>
              <a:t>Change in sleep</a:t>
            </a:r>
          </a:p>
          <a:p>
            <a:pPr marL="457200" indent="-457200" algn="just">
              <a:lnSpc>
                <a:spcPct val="110000"/>
              </a:lnSpc>
              <a:buFont typeface="+mj-lt"/>
              <a:buAutoNum type="alphaLcPeriod"/>
            </a:pPr>
            <a:r>
              <a:rPr lang="en-US" sz="2400" dirty="0">
                <a:solidFill>
                  <a:schemeClr val="tx1"/>
                </a:solidFill>
              </a:rPr>
              <a:t>Change in energy </a:t>
            </a:r>
          </a:p>
          <a:p>
            <a:pPr marL="457200" indent="-457200" algn="just">
              <a:lnSpc>
                <a:spcPct val="110000"/>
              </a:lnSpc>
              <a:buFont typeface="+mj-lt"/>
              <a:buAutoNum type="alphaLcPeriod"/>
            </a:pPr>
            <a:r>
              <a:rPr lang="en-US" sz="2400" dirty="0">
                <a:solidFill>
                  <a:schemeClr val="tx1"/>
                </a:solidFill>
              </a:rPr>
              <a:t>Change in concentration</a:t>
            </a:r>
          </a:p>
          <a:p>
            <a:pPr marL="457200" indent="-457200" algn="just">
              <a:lnSpc>
                <a:spcPct val="110000"/>
              </a:lnSpc>
              <a:buFont typeface="+mj-lt"/>
              <a:buAutoNum type="alphaLcPeriod"/>
            </a:pPr>
            <a:r>
              <a:rPr lang="en-US" sz="2400" dirty="0">
                <a:solidFill>
                  <a:schemeClr val="tx1"/>
                </a:solidFill>
              </a:rPr>
              <a:t> Change in decision-making</a:t>
            </a:r>
          </a:p>
          <a:p>
            <a:pPr marL="457200" indent="-457200" algn="just">
              <a:lnSpc>
                <a:spcPct val="110000"/>
              </a:lnSpc>
              <a:buFont typeface="+mj-lt"/>
              <a:buAutoNum type="alphaLcPeriod"/>
            </a:pPr>
            <a:r>
              <a:rPr lang="en-US" sz="2400" dirty="0">
                <a:solidFill>
                  <a:schemeClr val="tx1"/>
                </a:solidFill>
              </a:rPr>
              <a:t>Change in self-esteem</a:t>
            </a:r>
          </a:p>
          <a:p>
            <a:pPr marL="457200" indent="-457200" algn="just">
              <a:lnSpc>
                <a:spcPct val="110000"/>
              </a:lnSpc>
              <a:buFont typeface="+mj-lt"/>
              <a:buAutoNum type="alphaLcPeriod"/>
            </a:pPr>
            <a:r>
              <a:rPr lang="en-US" sz="2400" dirty="0">
                <a:solidFill>
                  <a:schemeClr val="tx1"/>
                </a:solidFill>
              </a:rPr>
              <a:t>Change in goals. </a:t>
            </a:r>
          </a:p>
        </p:txBody>
      </p:sp>
      <p:sp>
        <p:nvSpPr>
          <p:cNvPr id="4" name="Date Placeholder 3"/>
          <p:cNvSpPr>
            <a:spLocks noGrp="1"/>
          </p:cNvSpPr>
          <p:nvPr>
            <p:ph type="dt" sz="half" idx="10"/>
          </p:nvPr>
        </p:nvSpPr>
        <p:spPr/>
        <p:txBody>
          <a:bodyPr/>
          <a:lstStyle/>
          <a:p>
            <a:fld id="{25A4F39F-07BC-48DB-A16C-1DFB6833E404}"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14</a:t>
            </a:fld>
            <a:endParaRPr lang="en-US"/>
          </a:p>
        </p:txBody>
      </p:sp>
    </p:spTree>
    <p:extLst>
      <p:ext uri="{BB962C8B-B14F-4D97-AF65-F5344CB8AC3E}">
        <p14:creationId xmlns:p14="http://schemas.microsoft.com/office/powerpoint/2010/main" val="1770962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88EF-1B1E-4E3C-AF8B-832C52733528}"/>
              </a:ext>
            </a:extLst>
          </p:cNvPr>
          <p:cNvSpPr>
            <a:spLocks noGrp="1"/>
          </p:cNvSpPr>
          <p:nvPr>
            <p:ph type="title"/>
          </p:nvPr>
        </p:nvSpPr>
        <p:spPr>
          <a:xfrm>
            <a:off x="664633" y="134471"/>
            <a:ext cx="10075084" cy="839890"/>
          </a:xfrm>
        </p:spPr>
        <p:txBody>
          <a:bodyPr/>
          <a:lstStyle/>
          <a:p>
            <a:r>
              <a:rPr lang="en-GB" dirty="0" err="1"/>
              <a:t>Epidmiology</a:t>
            </a:r>
            <a:r>
              <a:rPr lang="en-GB" dirty="0"/>
              <a:t> </a:t>
            </a:r>
            <a:endParaRPr lang="en-US" dirty="0"/>
          </a:p>
        </p:txBody>
      </p:sp>
      <p:sp>
        <p:nvSpPr>
          <p:cNvPr id="3" name="Content Placeholder 2">
            <a:extLst>
              <a:ext uri="{FF2B5EF4-FFF2-40B4-BE49-F238E27FC236}">
                <a16:creationId xmlns:a16="http://schemas.microsoft.com/office/drawing/2014/main" id="{3F423068-C98D-484B-A278-5CA45D41F19B}"/>
              </a:ext>
            </a:extLst>
          </p:cNvPr>
          <p:cNvSpPr>
            <a:spLocks noGrp="1"/>
          </p:cNvSpPr>
          <p:nvPr>
            <p:ph idx="1"/>
          </p:nvPr>
        </p:nvSpPr>
        <p:spPr>
          <a:xfrm>
            <a:off x="454769" y="1184223"/>
            <a:ext cx="11327499" cy="5366478"/>
          </a:xfrm>
        </p:spPr>
        <p:txBody>
          <a:bodyPr>
            <a:noAutofit/>
          </a:bodyPr>
          <a:lstStyle/>
          <a:p>
            <a:pPr>
              <a:lnSpc>
                <a:spcPct val="150000"/>
              </a:lnSpc>
            </a:pPr>
            <a:r>
              <a:rPr lang="en-US" sz="2400" dirty="0">
                <a:solidFill>
                  <a:schemeClr val="tx1"/>
                </a:solidFill>
              </a:rPr>
              <a:t>Major depression is twice as common in women and has a one-and-a-half to three times greater incidence in first-degree relatives than in the general population.</a:t>
            </a:r>
          </a:p>
          <a:p>
            <a:pPr>
              <a:lnSpc>
                <a:spcPct val="150000"/>
              </a:lnSpc>
            </a:pPr>
            <a:r>
              <a:rPr lang="en-US" sz="2400" dirty="0">
                <a:solidFill>
                  <a:schemeClr val="tx1"/>
                </a:solidFill>
              </a:rPr>
              <a:t> Incidence of depression decreases with age in women and increases with age in men.</a:t>
            </a:r>
          </a:p>
          <a:p>
            <a:pPr>
              <a:lnSpc>
                <a:spcPct val="150000"/>
              </a:lnSpc>
            </a:pPr>
            <a:r>
              <a:rPr lang="en-US" sz="2400" dirty="0">
                <a:solidFill>
                  <a:schemeClr val="tx1"/>
                </a:solidFill>
              </a:rPr>
              <a:t>Single and divorced people have the highest incidence. </a:t>
            </a:r>
          </a:p>
          <a:p>
            <a:pPr>
              <a:lnSpc>
                <a:spcPct val="150000"/>
              </a:lnSpc>
            </a:pPr>
            <a:r>
              <a:rPr lang="en-US" sz="2400" dirty="0">
                <a:solidFill>
                  <a:schemeClr val="tx1"/>
                </a:solidFill>
              </a:rPr>
              <a:t>Depression in prepubertal boys and girls occurs at an equal rate</a:t>
            </a:r>
          </a:p>
        </p:txBody>
      </p:sp>
      <p:sp>
        <p:nvSpPr>
          <p:cNvPr id="4" name="Date Placeholder 3"/>
          <p:cNvSpPr>
            <a:spLocks noGrp="1"/>
          </p:cNvSpPr>
          <p:nvPr>
            <p:ph type="dt" sz="half" idx="10"/>
          </p:nvPr>
        </p:nvSpPr>
        <p:spPr/>
        <p:txBody>
          <a:bodyPr/>
          <a:lstStyle/>
          <a:p>
            <a:fld id="{87096D6E-F465-4D4E-87A3-E67D0130C088}"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15</a:t>
            </a:fld>
            <a:endParaRPr lang="en-US"/>
          </a:p>
        </p:txBody>
      </p:sp>
    </p:spTree>
    <p:extLst>
      <p:ext uri="{BB962C8B-B14F-4D97-AF65-F5344CB8AC3E}">
        <p14:creationId xmlns:p14="http://schemas.microsoft.com/office/powerpoint/2010/main" val="463972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635D-C4C3-47B4-8BE9-F72AFD3BC8A7}"/>
              </a:ext>
            </a:extLst>
          </p:cNvPr>
          <p:cNvSpPr>
            <a:spLocks noGrp="1"/>
          </p:cNvSpPr>
          <p:nvPr>
            <p:ph type="title"/>
          </p:nvPr>
        </p:nvSpPr>
        <p:spPr>
          <a:xfrm>
            <a:off x="664633" y="134471"/>
            <a:ext cx="10075084" cy="597365"/>
          </a:xfrm>
        </p:spPr>
        <p:txBody>
          <a:bodyPr/>
          <a:lstStyle/>
          <a:p>
            <a:r>
              <a:rPr lang="en-US" dirty="0"/>
              <a:t>Onset and Clinical Course</a:t>
            </a:r>
          </a:p>
        </p:txBody>
      </p:sp>
      <p:sp>
        <p:nvSpPr>
          <p:cNvPr id="3" name="Content Placeholder 2">
            <a:extLst>
              <a:ext uri="{FF2B5EF4-FFF2-40B4-BE49-F238E27FC236}">
                <a16:creationId xmlns:a16="http://schemas.microsoft.com/office/drawing/2014/main" id="{B8C761F3-EEC2-4F95-B25C-1F98D6AC07F8}"/>
              </a:ext>
            </a:extLst>
          </p:cNvPr>
          <p:cNvSpPr>
            <a:spLocks noGrp="1"/>
          </p:cNvSpPr>
          <p:nvPr>
            <p:ph idx="1"/>
          </p:nvPr>
        </p:nvSpPr>
        <p:spPr>
          <a:xfrm>
            <a:off x="269824" y="581934"/>
            <a:ext cx="11632366" cy="6276065"/>
          </a:xfrm>
        </p:spPr>
        <p:txBody>
          <a:bodyPr>
            <a:noAutofit/>
          </a:bodyPr>
          <a:lstStyle/>
          <a:p>
            <a:pPr algn="just">
              <a:lnSpc>
                <a:spcPct val="150000"/>
              </a:lnSpc>
            </a:pPr>
            <a:r>
              <a:rPr lang="en-US" sz="2400" dirty="0">
                <a:solidFill>
                  <a:schemeClr val="tx1"/>
                </a:solidFill>
              </a:rPr>
              <a:t>An untreated episode of depression can last from a few weeks to months or even years, though most episodes clear in about 6 months</a:t>
            </a:r>
          </a:p>
          <a:p>
            <a:pPr algn="just">
              <a:lnSpc>
                <a:spcPct val="150000"/>
              </a:lnSpc>
            </a:pPr>
            <a:r>
              <a:rPr lang="en-US" sz="2400" dirty="0">
                <a:solidFill>
                  <a:schemeClr val="tx1"/>
                </a:solidFill>
              </a:rPr>
              <a:t>Some people have a single episode of depression, while 50% to 60% will have a recurrence of depression.</a:t>
            </a:r>
          </a:p>
          <a:p>
            <a:pPr algn="just">
              <a:lnSpc>
                <a:spcPct val="150000"/>
              </a:lnSpc>
            </a:pPr>
            <a:r>
              <a:rPr lang="en-US" sz="2400" dirty="0">
                <a:solidFill>
                  <a:schemeClr val="tx1"/>
                </a:solidFill>
              </a:rPr>
              <a:t>Approximately 20% will develop a chronic form of depression.</a:t>
            </a:r>
          </a:p>
          <a:p>
            <a:pPr algn="just">
              <a:lnSpc>
                <a:spcPct val="150000"/>
              </a:lnSpc>
            </a:pPr>
            <a:r>
              <a:rPr lang="en-US" sz="2400" dirty="0">
                <a:solidFill>
                  <a:schemeClr val="tx1"/>
                </a:solidFill>
              </a:rPr>
              <a:t>Depressive symptoms can vary from mild to severe. </a:t>
            </a:r>
          </a:p>
          <a:p>
            <a:pPr algn="just">
              <a:lnSpc>
                <a:spcPct val="150000"/>
              </a:lnSpc>
            </a:pPr>
            <a:r>
              <a:rPr lang="en-US" sz="2400" dirty="0">
                <a:solidFill>
                  <a:schemeClr val="tx1"/>
                </a:solidFill>
              </a:rPr>
              <a:t>The degree of depression is comparable with the person’s sense of helplessness and hopelessness. </a:t>
            </a:r>
          </a:p>
          <a:p>
            <a:pPr algn="just">
              <a:lnSpc>
                <a:spcPct val="150000"/>
              </a:lnSpc>
            </a:pPr>
            <a:r>
              <a:rPr lang="en-US" sz="2400" dirty="0">
                <a:solidFill>
                  <a:schemeClr val="tx1"/>
                </a:solidFill>
              </a:rPr>
              <a:t>Some people with severe depression (about 20%) have psychotic features</a:t>
            </a:r>
          </a:p>
        </p:txBody>
      </p:sp>
      <p:sp>
        <p:nvSpPr>
          <p:cNvPr id="4" name="Date Placeholder 3"/>
          <p:cNvSpPr>
            <a:spLocks noGrp="1"/>
          </p:cNvSpPr>
          <p:nvPr>
            <p:ph type="dt" sz="half" idx="10"/>
          </p:nvPr>
        </p:nvSpPr>
        <p:spPr/>
        <p:txBody>
          <a:bodyPr/>
          <a:lstStyle/>
          <a:p>
            <a:fld id="{44A45211-F43C-49DF-95E5-7CFBF059724B}"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16</a:t>
            </a:fld>
            <a:endParaRPr lang="en-US"/>
          </a:p>
        </p:txBody>
      </p:sp>
    </p:spTree>
    <p:extLst>
      <p:ext uri="{BB962C8B-B14F-4D97-AF65-F5344CB8AC3E}">
        <p14:creationId xmlns:p14="http://schemas.microsoft.com/office/powerpoint/2010/main" val="2051872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7" y="0"/>
            <a:ext cx="12050829" cy="6776185"/>
          </a:xfrm>
          <a:prstGeom prst="rect">
            <a:avLst/>
          </a:prstGeom>
        </p:spPr>
      </p:pic>
      <p:sp>
        <p:nvSpPr>
          <p:cNvPr id="2" name="Date Placeholder 1"/>
          <p:cNvSpPr>
            <a:spLocks noGrp="1"/>
          </p:cNvSpPr>
          <p:nvPr>
            <p:ph type="dt" sz="half" idx="10"/>
          </p:nvPr>
        </p:nvSpPr>
        <p:spPr/>
        <p:txBody>
          <a:bodyPr/>
          <a:lstStyle/>
          <a:p>
            <a:fld id="{40548C83-33B1-4647-8F74-2B014CBB9913}" type="datetime1">
              <a:rPr lang="en-US" smtClean="0"/>
              <a:t>4/27/2022</a:t>
            </a:fld>
            <a:endParaRPr lang="en-US"/>
          </a:p>
        </p:txBody>
      </p:sp>
      <p:sp>
        <p:nvSpPr>
          <p:cNvPr id="3" name="Slide Number Placeholder 2"/>
          <p:cNvSpPr>
            <a:spLocks noGrp="1"/>
          </p:cNvSpPr>
          <p:nvPr>
            <p:ph type="sldNum" sz="quarter" idx="12"/>
          </p:nvPr>
        </p:nvSpPr>
        <p:spPr/>
        <p:txBody>
          <a:bodyPr/>
          <a:lstStyle/>
          <a:p>
            <a:fld id="{885754C3-B687-9443-80E7-D32631DB6E70}" type="slidenum">
              <a:rPr lang="en-US" smtClean="0"/>
              <a:pPr/>
              <a:t>17</a:t>
            </a:fld>
            <a:endParaRPr lang="en-US"/>
          </a:p>
        </p:txBody>
      </p:sp>
    </p:spTree>
    <p:extLst>
      <p:ext uri="{BB962C8B-B14F-4D97-AF65-F5344CB8AC3E}">
        <p14:creationId xmlns:p14="http://schemas.microsoft.com/office/powerpoint/2010/main" val="2203052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70079" cy="6858000"/>
          </a:xfrm>
        </p:spPr>
      </p:pic>
      <p:sp>
        <p:nvSpPr>
          <p:cNvPr id="2" name="Date Placeholder 1"/>
          <p:cNvSpPr>
            <a:spLocks noGrp="1"/>
          </p:cNvSpPr>
          <p:nvPr>
            <p:ph type="dt" sz="half" idx="10"/>
          </p:nvPr>
        </p:nvSpPr>
        <p:spPr/>
        <p:txBody>
          <a:bodyPr/>
          <a:lstStyle/>
          <a:p>
            <a:fld id="{24A8BE1A-3C5A-4680-8BB5-6A4E794BF9B5}" type="datetime1">
              <a:rPr lang="en-US" smtClean="0"/>
              <a:t>4/27/2022</a:t>
            </a:fld>
            <a:endParaRPr lang="en-US"/>
          </a:p>
        </p:txBody>
      </p:sp>
      <p:sp>
        <p:nvSpPr>
          <p:cNvPr id="3" name="Slide Number Placeholder 2"/>
          <p:cNvSpPr>
            <a:spLocks noGrp="1"/>
          </p:cNvSpPr>
          <p:nvPr>
            <p:ph type="sldNum" sz="quarter" idx="12"/>
          </p:nvPr>
        </p:nvSpPr>
        <p:spPr/>
        <p:txBody>
          <a:bodyPr/>
          <a:lstStyle/>
          <a:p>
            <a:fld id="{885754C3-B687-9443-80E7-D32631DB6E70}" type="slidenum">
              <a:rPr lang="en-US" smtClean="0"/>
              <a:pPr/>
              <a:t>18</a:t>
            </a:fld>
            <a:endParaRPr lang="en-US"/>
          </a:p>
        </p:txBody>
      </p:sp>
    </p:spTree>
    <p:extLst>
      <p:ext uri="{BB962C8B-B14F-4D97-AF65-F5344CB8AC3E}">
        <p14:creationId xmlns:p14="http://schemas.microsoft.com/office/powerpoint/2010/main" val="3900082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6627"/>
            <a:ext cx="12192000" cy="6660682"/>
          </a:xfrm>
        </p:spPr>
      </p:pic>
      <p:sp>
        <p:nvSpPr>
          <p:cNvPr id="2" name="Date Placeholder 1"/>
          <p:cNvSpPr>
            <a:spLocks noGrp="1"/>
          </p:cNvSpPr>
          <p:nvPr>
            <p:ph type="dt" sz="half" idx="10"/>
          </p:nvPr>
        </p:nvSpPr>
        <p:spPr/>
        <p:txBody>
          <a:bodyPr/>
          <a:lstStyle/>
          <a:p>
            <a:fld id="{B12DFD45-B78F-488B-A370-4F5EEC31B7C4}" type="datetime1">
              <a:rPr lang="en-US" smtClean="0"/>
              <a:t>4/27/2022</a:t>
            </a:fld>
            <a:endParaRPr lang="en-US"/>
          </a:p>
        </p:txBody>
      </p:sp>
      <p:sp>
        <p:nvSpPr>
          <p:cNvPr id="3" name="Slide Number Placeholder 2"/>
          <p:cNvSpPr>
            <a:spLocks noGrp="1"/>
          </p:cNvSpPr>
          <p:nvPr>
            <p:ph type="sldNum" sz="quarter" idx="12"/>
          </p:nvPr>
        </p:nvSpPr>
        <p:spPr/>
        <p:txBody>
          <a:bodyPr/>
          <a:lstStyle/>
          <a:p>
            <a:fld id="{885754C3-B687-9443-80E7-D32631DB6E70}" type="slidenum">
              <a:rPr lang="en-US" smtClean="0"/>
              <a:pPr/>
              <a:t>19</a:t>
            </a:fld>
            <a:endParaRPr lang="en-US"/>
          </a:p>
        </p:txBody>
      </p:sp>
    </p:spTree>
    <p:extLst>
      <p:ext uri="{BB962C8B-B14F-4D97-AF65-F5344CB8AC3E}">
        <p14:creationId xmlns:p14="http://schemas.microsoft.com/office/powerpoint/2010/main" val="134293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AE7E-29CC-4989-B581-7B17A809FF66}"/>
              </a:ext>
            </a:extLst>
          </p:cNvPr>
          <p:cNvSpPr>
            <a:spLocks noGrp="1"/>
          </p:cNvSpPr>
          <p:nvPr>
            <p:ph type="title"/>
          </p:nvPr>
        </p:nvSpPr>
        <p:spPr>
          <a:xfrm>
            <a:off x="0" y="149902"/>
            <a:ext cx="9321478" cy="6235908"/>
          </a:xfrm>
        </p:spPr>
        <p:txBody>
          <a:bodyPr/>
          <a:lstStyle/>
          <a:p>
            <a:pPr algn="just">
              <a:lnSpc>
                <a:spcPct val="150000"/>
              </a:lnSpc>
            </a:pPr>
            <a:r>
              <a:rPr lang="en-US" sz="3200" b="1" dirty="0">
                <a:solidFill>
                  <a:schemeClr val="tx1"/>
                </a:solidFill>
              </a:rPr>
              <a:t>   Everyone occasionally feels sad, low, and tired, with the desire to stay in bed</a:t>
            </a:r>
            <a:br>
              <a:rPr lang="en-US" sz="3200" b="1" dirty="0">
                <a:solidFill>
                  <a:schemeClr val="tx1"/>
                </a:solidFill>
              </a:rPr>
            </a:br>
            <a:r>
              <a:rPr lang="en-US" sz="3200" b="1" dirty="0">
                <a:solidFill>
                  <a:schemeClr val="tx1"/>
                </a:solidFill>
              </a:rPr>
              <a:t>and shut out the world. These episodes are often accompanied by </a:t>
            </a:r>
            <a:r>
              <a:rPr lang="en-US" sz="3200" b="1" dirty="0">
                <a:solidFill>
                  <a:schemeClr val="tx1"/>
                </a:solidFill>
                <a:highlight>
                  <a:srgbClr val="FFFF00"/>
                </a:highlight>
              </a:rPr>
              <a:t>anergia</a:t>
            </a:r>
            <a:r>
              <a:rPr lang="en-US" sz="3200" b="1" dirty="0">
                <a:solidFill>
                  <a:schemeClr val="tx1"/>
                </a:solidFill>
              </a:rPr>
              <a:t/>
            </a:r>
            <a:br>
              <a:rPr lang="en-US" sz="3200" b="1" dirty="0">
                <a:solidFill>
                  <a:schemeClr val="tx1"/>
                </a:solidFill>
              </a:rPr>
            </a:br>
            <a:r>
              <a:rPr lang="en-US" sz="3200" b="1" dirty="0">
                <a:solidFill>
                  <a:schemeClr val="tx1"/>
                </a:solidFill>
              </a:rPr>
              <a:t>(lack of energy), exhaustion, agitation, noise intolerance, and slow thinking</a:t>
            </a:r>
            <a:br>
              <a:rPr lang="en-US" sz="3200" b="1" dirty="0">
                <a:solidFill>
                  <a:schemeClr val="tx1"/>
                </a:solidFill>
              </a:rPr>
            </a:br>
            <a:r>
              <a:rPr lang="en-US" sz="3200" b="1" dirty="0">
                <a:solidFill>
                  <a:schemeClr val="tx1"/>
                </a:solidFill>
              </a:rPr>
              <a:t>processes, all of which make decisions difficult</a:t>
            </a:r>
          </a:p>
        </p:txBody>
      </p:sp>
      <p:pic>
        <p:nvPicPr>
          <p:cNvPr id="4" name="Picture 3">
            <a:extLst>
              <a:ext uri="{FF2B5EF4-FFF2-40B4-BE49-F238E27FC236}">
                <a16:creationId xmlns:a16="http://schemas.microsoft.com/office/drawing/2014/main" id="{00F4C5AE-C632-4ED8-9ED4-353949829202}"/>
              </a:ext>
            </a:extLst>
          </p:cNvPr>
          <p:cNvPicPr>
            <a:picLocks noChangeAspect="1"/>
          </p:cNvPicPr>
          <p:nvPr/>
        </p:nvPicPr>
        <p:blipFill>
          <a:blip r:embed="rId2"/>
          <a:stretch>
            <a:fillRect/>
          </a:stretch>
        </p:blipFill>
        <p:spPr>
          <a:xfrm>
            <a:off x="9321478" y="0"/>
            <a:ext cx="2870522" cy="6857999"/>
          </a:xfrm>
          <a:prstGeom prst="rect">
            <a:avLst/>
          </a:prstGeom>
        </p:spPr>
      </p:pic>
      <p:sp>
        <p:nvSpPr>
          <p:cNvPr id="3" name="Date Placeholder 2"/>
          <p:cNvSpPr>
            <a:spLocks noGrp="1"/>
          </p:cNvSpPr>
          <p:nvPr>
            <p:ph type="dt" sz="half" idx="10"/>
          </p:nvPr>
        </p:nvSpPr>
        <p:spPr/>
        <p:txBody>
          <a:bodyPr/>
          <a:lstStyle/>
          <a:p>
            <a:fld id="{0774270F-1836-4285-B96A-979097BCFC7E}"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2</a:t>
            </a:fld>
            <a:endParaRPr lang="en-US"/>
          </a:p>
        </p:txBody>
      </p:sp>
    </p:spTree>
    <p:extLst>
      <p:ext uri="{BB962C8B-B14F-4D97-AF65-F5344CB8AC3E}">
        <p14:creationId xmlns:p14="http://schemas.microsoft.com/office/powerpoint/2010/main" val="3385772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FC5C-4147-4257-8196-B43025571919}"/>
              </a:ext>
            </a:extLst>
          </p:cNvPr>
          <p:cNvSpPr>
            <a:spLocks noGrp="1"/>
          </p:cNvSpPr>
          <p:nvPr>
            <p:ph type="title"/>
          </p:nvPr>
        </p:nvSpPr>
        <p:spPr>
          <a:xfrm>
            <a:off x="664633" y="134471"/>
            <a:ext cx="10075084" cy="435155"/>
          </a:xfrm>
        </p:spPr>
        <p:txBody>
          <a:bodyPr/>
          <a:lstStyle/>
          <a:p>
            <a:r>
              <a:rPr lang="en-US" dirty="0"/>
              <a:t>Treatment and Prognosis</a:t>
            </a:r>
          </a:p>
        </p:txBody>
      </p:sp>
      <p:sp>
        <p:nvSpPr>
          <p:cNvPr id="3" name="Content Placeholder 2">
            <a:extLst>
              <a:ext uri="{FF2B5EF4-FFF2-40B4-BE49-F238E27FC236}">
                <a16:creationId xmlns:a16="http://schemas.microsoft.com/office/drawing/2014/main" id="{EF779FCE-3A43-4618-8FED-C366D36724E2}"/>
              </a:ext>
            </a:extLst>
          </p:cNvPr>
          <p:cNvSpPr>
            <a:spLocks noGrp="1"/>
          </p:cNvSpPr>
          <p:nvPr>
            <p:ph idx="1"/>
          </p:nvPr>
        </p:nvSpPr>
        <p:spPr>
          <a:xfrm>
            <a:off x="194872" y="1304144"/>
            <a:ext cx="11662348" cy="5553855"/>
          </a:xfrm>
        </p:spPr>
        <p:txBody>
          <a:bodyPr>
            <a:normAutofit/>
          </a:bodyPr>
          <a:lstStyle/>
          <a:p>
            <a:pPr algn="just"/>
            <a:r>
              <a:rPr lang="en-US" sz="2400" dirty="0">
                <a:solidFill>
                  <a:schemeClr val="tx1"/>
                </a:solidFill>
              </a:rPr>
              <a:t>Major categories of antidepressants include </a:t>
            </a:r>
          </a:p>
          <a:p>
            <a:pPr algn="just"/>
            <a:r>
              <a:rPr lang="en-US" sz="2400" dirty="0">
                <a:solidFill>
                  <a:schemeClr val="tx1"/>
                </a:solidFill>
              </a:rPr>
              <a:t>Cyclic antidepressants, </a:t>
            </a:r>
          </a:p>
          <a:p>
            <a:pPr algn="just"/>
            <a:r>
              <a:rPr lang="en-US" sz="2400" dirty="0">
                <a:solidFill>
                  <a:schemeClr val="tx1"/>
                </a:solidFill>
              </a:rPr>
              <a:t>Monoamine oxidase inhibitors (</a:t>
            </a:r>
            <a:r>
              <a:rPr lang="en-US" sz="2400" dirty="0" err="1">
                <a:solidFill>
                  <a:schemeClr val="tx1"/>
                </a:solidFill>
              </a:rPr>
              <a:t>maois</a:t>
            </a:r>
            <a:r>
              <a:rPr lang="en-US" sz="2400" dirty="0">
                <a:solidFill>
                  <a:schemeClr val="tx1"/>
                </a:solidFill>
              </a:rPr>
              <a:t>), </a:t>
            </a:r>
          </a:p>
          <a:p>
            <a:pPr algn="just"/>
            <a:r>
              <a:rPr lang="en-US" sz="2400" dirty="0">
                <a:solidFill>
                  <a:schemeClr val="tx1"/>
                </a:solidFill>
              </a:rPr>
              <a:t>Selective serotonin </a:t>
            </a:r>
            <a:r>
              <a:rPr lang="en-US" sz="2400" dirty="0" err="1">
                <a:solidFill>
                  <a:schemeClr val="tx1"/>
                </a:solidFill>
              </a:rPr>
              <a:t>reuptakeinhibitors</a:t>
            </a:r>
            <a:r>
              <a:rPr lang="en-US" sz="2400" dirty="0">
                <a:solidFill>
                  <a:schemeClr val="tx1"/>
                </a:solidFill>
              </a:rPr>
              <a:t> (</a:t>
            </a:r>
            <a:r>
              <a:rPr lang="en-US" sz="2400" dirty="0" err="1">
                <a:solidFill>
                  <a:schemeClr val="tx1"/>
                </a:solidFill>
              </a:rPr>
              <a:t>ssris</a:t>
            </a:r>
            <a:r>
              <a:rPr lang="en-US" sz="2400" dirty="0">
                <a:solidFill>
                  <a:schemeClr val="tx1"/>
                </a:solidFill>
              </a:rPr>
              <a:t>), </a:t>
            </a:r>
          </a:p>
          <a:p>
            <a:pPr algn="just"/>
            <a:r>
              <a:rPr lang="en-US" sz="2400" dirty="0">
                <a:solidFill>
                  <a:schemeClr val="tx1"/>
                </a:solidFill>
              </a:rPr>
              <a:t>Atypical antidepressants.</a:t>
            </a:r>
          </a:p>
          <a:p>
            <a:pPr algn="just">
              <a:lnSpc>
                <a:spcPct val="150000"/>
              </a:lnSpc>
            </a:pPr>
            <a:r>
              <a:rPr lang="en-US" sz="2400" dirty="0">
                <a:solidFill>
                  <a:schemeClr val="tx1"/>
                </a:solidFill>
                <a:highlight>
                  <a:srgbClr val="FFFF00"/>
                </a:highlight>
              </a:rPr>
              <a:t>The choice of which antidepressant to use is based on the (</a:t>
            </a:r>
            <a:r>
              <a:rPr lang="en-US" sz="2400" dirty="0">
                <a:solidFill>
                  <a:schemeClr val="tx1"/>
                </a:solidFill>
              </a:rPr>
              <a:t>client’s symptoms, age, and physical health needs; drugs that have or have not worked in the past or that have worked for a blood relative with depression; and other medications that the client is taking)</a:t>
            </a:r>
          </a:p>
        </p:txBody>
      </p:sp>
      <p:sp>
        <p:nvSpPr>
          <p:cNvPr id="5" name="Title 1">
            <a:extLst>
              <a:ext uri="{FF2B5EF4-FFF2-40B4-BE49-F238E27FC236}">
                <a16:creationId xmlns:a16="http://schemas.microsoft.com/office/drawing/2014/main" id="{1C2FF5E4-A906-418A-A958-6A4DF31ADE30}"/>
              </a:ext>
            </a:extLst>
          </p:cNvPr>
          <p:cNvSpPr txBox="1">
            <a:spLocks/>
          </p:cNvSpPr>
          <p:nvPr/>
        </p:nvSpPr>
        <p:spPr>
          <a:xfrm>
            <a:off x="913222" y="633027"/>
            <a:ext cx="4992903" cy="43515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800" b="1" dirty="0"/>
              <a:t>A. Psychopharmacology</a:t>
            </a:r>
          </a:p>
        </p:txBody>
      </p:sp>
      <p:sp>
        <p:nvSpPr>
          <p:cNvPr id="4" name="Date Placeholder 3"/>
          <p:cNvSpPr>
            <a:spLocks noGrp="1"/>
          </p:cNvSpPr>
          <p:nvPr>
            <p:ph type="dt" sz="half" idx="10"/>
          </p:nvPr>
        </p:nvSpPr>
        <p:spPr/>
        <p:txBody>
          <a:bodyPr/>
          <a:lstStyle/>
          <a:p>
            <a:fld id="{1DBDD11A-7056-4790-8C2D-CF802D989FD6}" type="datetime1">
              <a:rPr lang="en-US" smtClean="0"/>
              <a:t>4/27/2022</a:t>
            </a:fld>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20</a:t>
            </a:fld>
            <a:endParaRPr lang="en-US"/>
          </a:p>
        </p:txBody>
      </p:sp>
    </p:spTree>
    <p:extLst>
      <p:ext uri="{BB962C8B-B14F-4D97-AF65-F5344CB8AC3E}">
        <p14:creationId xmlns:p14="http://schemas.microsoft.com/office/powerpoint/2010/main" val="4025976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592" y="680721"/>
            <a:ext cx="11212407" cy="4144963"/>
          </a:xfrm>
        </p:spPr>
        <p:txBody>
          <a:bodyPr>
            <a:noAutofit/>
          </a:bodyPr>
          <a:lstStyle/>
          <a:p>
            <a:pPr algn="just">
              <a:lnSpc>
                <a:spcPct val="150000"/>
              </a:lnSpc>
            </a:pPr>
            <a:r>
              <a:rPr lang="en-US" sz="2400" dirty="0">
                <a:solidFill>
                  <a:schemeClr val="tx1"/>
                </a:solidFill>
              </a:rPr>
              <a:t>Several antidepressants are used to treat depression. SSRIs have </a:t>
            </a:r>
            <a:r>
              <a:rPr lang="en-US" sz="2400" dirty="0" smtClean="0">
                <a:solidFill>
                  <a:schemeClr val="tx1"/>
                </a:solidFill>
              </a:rPr>
              <a:t>the fewest </a:t>
            </a:r>
            <a:r>
              <a:rPr lang="en-US" sz="2400" dirty="0">
                <a:solidFill>
                  <a:schemeClr val="tx1"/>
                </a:solidFill>
              </a:rPr>
              <a:t>side effects. </a:t>
            </a:r>
            <a:endParaRPr lang="en-US" sz="2400" dirty="0" smtClean="0">
              <a:solidFill>
                <a:schemeClr val="tx1"/>
              </a:solidFill>
            </a:endParaRPr>
          </a:p>
          <a:p>
            <a:pPr algn="just">
              <a:lnSpc>
                <a:spcPct val="150000"/>
              </a:lnSpc>
            </a:pPr>
            <a:r>
              <a:rPr lang="en-US" sz="2400" dirty="0" smtClean="0">
                <a:solidFill>
                  <a:schemeClr val="tx1"/>
                </a:solidFill>
              </a:rPr>
              <a:t>Tricyclic </a:t>
            </a:r>
            <a:r>
              <a:rPr lang="en-US" sz="2400" dirty="0">
                <a:solidFill>
                  <a:schemeClr val="tx1"/>
                </a:solidFill>
              </a:rPr>
              <a:t>antidepressants are older and have a </a:t>
            </a:r>
            <a:r>
              <a:rPr lang="en-US" sz="2400" dirty="0" smtClean="0">
                <a:solidFill>
                  <a:schemeClr val="tx1"/>
                </a:solidFill>
              </a:rPr>
              <a:t>longer lag </a:t>
            </a:r>
            <a:r>
              <a:rPr lang="en-US" sz="2400" dirty="0">
                <a:solidFill>
                  <a:schemeClr val="tx1"/>
                </a:solidFill>
              </a:rPr>
              <a:t>period before reaching adequate serum levels; they are the </a:t>
            </a:r>
            <a:r>
              <a:rPr lang="en-US" sz="2400" dirty="0" smtClean="0">
                <a:solidFill>
                  <a:schemeClr val="tx1"/>
                </a:solidFill>
              </a:rPr>
              <a:t>least expensive </a:t>
            </a:r>
            <a:r>
              <a:rPr lang="en-US" sz="2400" dirty="0">
                <a:solidFill>
                  <a:schemeClr val="tx1"/>
                </a:solidFill>
              </a:rPr>
              <a:t>type. </a:t>
            </a:r>
            <a:endParaRPr lang="en-US" sz="2400" dirty="0" smtClean="0">
              <a:solidFill>
                <a:schemeClr val="tx1"/>
              </a:solidFill>
            </a:endParaRPr>
          </a:p>
          <a:p>
            <a:pPr algn="just">
              <a:lnSpc>
                <a:spcPct val="150000"/>
              </a:lnSpc>
            </a:pPr>
            <a:r>
              <a:rPr lang="en-US" sz="2400" dirty="0" smtClean="0">
                <a:solidFill>
                  <a:schemeClr val="tx1"/>
                </a:solidFill>
              </a:rPr>
              <a:t>MAOIs </a:t>
            </a:r>
            <a:r>
              <a:rPr lang="en-US" sz="2400" dirty="0">
                <a:solidFill>
                  <a:schemeClr val="tx1"/>
                </a:solidFill>
              </a:rPr>
              <a:t>are used least because clients are at risk </a:t>
            </a:r>
            <a:r>
              <a:rPr lang="en-US" sz="2400" dirty="0" smtClean="0">
                <a:solidFill>
                  <a:schemeClr val="tx1"/>
                </a:solidFill>
              </a:rPr>
              <a:t>for hypertensive </a:t>
            </a:r>
            <a:r>
              <a:rPr lang="en-US" sz="2400" dirty="0">
                <a:solidFill>
                  <a:schemeClr val="tx1"/>
                </a:solidFill>
              </a:rPr>
              <a:t>crisis if they ingest tyramine-rich foods and fluids </a:t>
            </a:r>
            <a:r>
              <a:rPr lang="en-US" sz="2400" dirty="0" smtClean="0">
                <a:solidFill>
                  <a:schemeClr val="tx1"/>
                </a:solidFill>
              </a:rPr>
              <a:t>while taking </a:t>
            </a:r>
            <a:r>
              <a:rPr lang="en-US" sz="2400" dirty="0">
                <a:solidFill>
                  <a:schemeClr val="tx1"/>
                </a:solidFill>
              </a:rPr>
              <a:t>these drugs. MAOIs also have a lag period before </a:t>
            </a:r>
            <a:r>
              <a:rPr lang="en-US" sz="2400" dirty="0" smtClean="0">
                <a:solidFill>
                  <a:schemeClr val="tx1"/>
                </a:solidFill>
              </a:rPr>
              <a:t>reaching adequate </a:t>
            </a:r>
            <a:r>
              <a:rPr lang="en-US" sz="2400" dirty="0">
                <a:solidFill>
                  <a:schemeClr val="tx1"/>
                </a:solidFill>
              </a:rPr>
              <a:t>serum levels</a:t>
            </a:r>
          </a:p>
        </p:txBody>
      </p:sp>
      <p:sp>
        <p:nvSpPr>
          <p:cNvPr id="2" name="Date Placeholder 1"/>
          <p:cNvSpPr>
            <a:spLocks noGrp="1"/>
          </p:cNvSpPr>
          <p:nvPr>
            <p:ph type="dt" sz="half" idx="10"/>
          </p:nvPr>
        </p:nvSpPr>
        <p:spPr/>
        <p:txBody>
          <a:bodyPr/>
          <a:lstStyle/>
          <a:p>
            <a:fld id="{A3B26F8F-74B0-4019-BC0E-94029DC692DF}"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21</a:t>
            </a:fld>
            <a:endParaRPr lang="en-US"/>
          </a:p>
        </p:txBody>
      </p:sp>
    </p:spTree>
    <p:extLst>
      <p:ext uri="{BB962C8B-B14F-4D97-AF65-F5344CB8AC3E}">
        <p14:creationId xmlns:p14="http://schemas.microsoft.com/office/powerpoint/2010/main" val="2632061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36737-66A2-4F92-B37D-58B78A63ADBC}"/>
              </a:ext>
            </a:extLst>
          </p:cNvPr>
          <p:cNvSpPr>
            <a:spLocks noGrp="1"/>
          </p:cNvSpPr>
          <p:nvPr>
            <p:ph idx="1"/>
          </p:nvPr>
        </p:nvSpPr>
        <p:spPr>
          <a:xfrm>
            <a:off x="154494" y="9626"/>
            <a:ext cx="11655704" cy="4852736"/>
          </a:xfrm>
        </p:spPr>
        <p:txBody>
          <a:bodyPr>
            <a:normAutofit fontScale="92500" lnSpcReduction="10000"/>
          </a:bodyPr>
          <a:lstStyle/>
          <a:p>
            <a:pPr algn="just">
              <a:lnSpc>
                <a:spcPct val="200000"/>
              </a:lnSpc>
            </a:pPr>
            <a:r>
              <a:rPr lang="en-US" sz="2400" dirty="0">
                <a:solidFill>
                  <a:schemeClr val="tx1"/>
                </a:solidFill>
              </a:rPr>
              <a:t>Researchers believe that levels of neurotransmitters, </a:t>
            </a:r>
            <a:r>
              <a:rPr lang="en-US" sz="2400" dirty="0" smtClean="0">
                <a:solidFill>
                  <a:schemeClr val="tx1"/>
                </a:solidFill>
              </a:rPr>
              <a:t>especially </a:t>
            </a:r>
            <a:r>
              <a:rPr lang="en-US" sz="2400" b="1" dirty="0" smtClean="0">
                <a:solidFill>
                  <a:srgbClr val="C00000"/>
                </a:solidFill>
              </a:rPr>
              <a:t>norepinephrine </a:t>
            </a:r>
            <a:r>
              <a:rPr lang="en-US" sz="2400" b="1" dirty="0">
                <a:solidFill>
                  <a:srgbClr val="C00000"/>
                </a:solidFill>
              </a:rPr>
              <a:t>and serotonin,</a:t>
            </a:r>
            <a:r>
              <a:rPr lang="en-US" sz="2400" dirty="0">
                <a:solidFill>
                  <a:schemeClr val="tx1"/>
                </a:solidFill>
              </a:rPr>
              <a:t> are decreased in depression. </a:t>
            </a:r>
            <a:r>
              <a:rPr lang="en-US" sz="2400" dirty="0" smtClean="0">
                <a:solidFill>
                  <a:schemeClr val="tx1"/>
                </a:solidFill>
              </a:rPr>
              <a:t>Usually, presynaptic </a:t>
            </a:r>
            <a:r>
              <a:rPr lang="en-US" sz="2400" dirty="0">
                <a:solidFill>
                  <a:schemeClr val="tx1"/>
                </a:solidFill>
              </a:rPr>
              <a:t>neurons release these neurotransmitters to allow them to </a:t>
            </a:r>
            <a:r>
              <a:rPr lang="en-US" sz="2400" dirty="0" smtClean="0">
                <a:solidFill>
                  <a:schemeClr val="tx1"/>
                </a:solidFill>
              </a:rPr>
              <a:t>enter synapses </a:t>
            </a:r>
            <a:r>
              <a:rPr lang="en-US" sz="2400" dirty="0">
                <a:solidFill>
                  <a:schemeClr val="tx1"/>
                </a:solidFill>
              </a:rPr>
              <a:t>and link with postsynaptic </a:t>
            </a:r>
            <a:r>
              <a:rPr lang="en-US" sz="2400" dirty="0" smtClean="0">
                <a:solidFill>
                  <a:schemeClr val="tx1"/>
                </a:solidFill>
              </a:rPr>
              <a:t>receptors.</a:t>
            </a:r>
          </a:p>
          <a:p>
            <a:pPr algn="just">
              <a:lnSpc>
                <a:spcPct val="200000"/>
              </a:lnSpc>
            </a:pPr>
            <a:r>
              <a:rPr lang="en-US" sz="2400" dirty="0">
                <a:solidFill>
                  <a:schemeClr val="tx1"/>
                </a:solidFill>
              </a:rPr>
              <a:t>In clients who have acute depression with psychotic features, </a:t>
            </a:r>
            <a:r>
              <a:rPr lang="en-US" sz="2400" dirty="0" smtClean="0">
                <a:solidFill>
                  <a:schemeClr val="tx1"/>
                </a:solidFill>
              </a:rPr>
              <a:t>an antipsychotic </a:t>
            </a:r>
            <a:r>
              <a:rPr lang="en-US" sz="2400" dirty="0">
                <a:solidFill>
                  <a:schemeClr val="tx1"/>
                </a:solidFill>
              </a:rPr>
              <a:t>is used in combination with an antidepressant. The </a:t>
            </a:r>
            <a:r>
              <a:rPr lang="en-US" sz="2400" dirty="0" smtClean="0">
                <a:solidFill>
                  <a:schemeClr val="tx1"/>
                </a:solidFill>
              </a:rPr>
              <a:t>antipsychotic treats </a:t>
            </a:r>
            <a:r>
              <a:rPr lang="en-US" sz="2400" dirty="0">
                <a:solidFill>
                  <a:schemeClr val="tx1"/>
                </a:solidFill>
              </a:rPr>
              <a:t>the psychotic features; several weeks into treatment, the client </a:t>
            </a:r>
            <a:r>
              <a:rPr lang="en-US" sz="2400" dirty="0" smtClean="0">
                <a:solidFill>
                  <a:schemeClr val="tx1"/>
                </a:solidFill>
              </a:rPr>
              <a:t>is reassessed </a:t>
            </a:r>
            <a:r>
              <a:rPr lang="en-US" sz="2400" dirty="0">
                <a:solidFill>
                  <a:schemeClr val="tx1"/>
                </a:solidFill>
              </a:rPr>
              <a:t>to determine whether the antipsychotic can be withdrawn and </a:t>
            </a:r>
            <a:r>
              <a:rPr lang="en-US" sz="2400" dirty="0" smtClean="0">
                <a:solidFill>
                  <a:schemeClr val="tx1"/>
                </a:solidFill>
              </a:rPr>
              <a:t>the antidepressant maintained.</a:t>
            </a:r>
            <a:endParaRPr lang="en-US" sz="2400" dirty="0">
              <a:solidFill>
                <a:schemeClr val="tx1"/>
              </a:solidFill>
            </a:endParaRPr>
          </a:p>
        </p:txBody>
      </p:sp>
      <p:sp>
        <p:nvSpPr>
          <p:cNvPr id="2" name="Date Placeholder 1"/>
          <p:cNvSpPr>
            <a:spLocks noGrp="1"/>
          </p:cNvSpPr>
          <p:nvPr>
            <p:ph type="dt" sz="half" idx="10"/>
          </p:nvPr>
        </p:nvSpPr>
        <p:spPr/>
        <p:txBody>
          <a:bodyPr/>
          <a:lstStyle/>
          <a:p>
            <a:fld id="{20BFCF78-750F-472A-8F80-B7BAB7DF9486}"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22</a:t>
            </a:fld>
            <a:endParaRPr lang="en-US"/>
          </a:p>
        </p:txBody>
      </p:sp>
    </p:spTree>
    <p:extLst>
      <p:ext uri="{BB962C8B-B14F-4D97-AF65-F5344CB8AC3E}">
        <p14:creationId xmlns:p14="http://schemas.microsoft.com/office/powerpoint/2010/main" val="75603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8F1E-7900-4E85-82D6-B251FF78A3D3}"/>
              </a:ext>
            </a:extLst>
          </p:cNvPr>
          <p:cNvSpPr>
            <a:spLocks noGrp="1"/>
          </p:cNvSpPr>
          <p:nvPr>
            <p:ph type="title"/>
          </p:nvPr>
        </p:nvSpPr>
        <p:spPr>
          <a:xfrm>
            <a:off x="664633" y="134471"/>
            <a:ext cx="10075084" cy="500796"/>
          </a:xfrm>
        </p:spPr>
        <p:txBody>
          <a:bodyPr/>
          <a:lstStyle/>
          <a:p>
            <a:r>
              <a:rPr lang="en-US" dirty="0"/>
              <a:t>Other Medical Treatments and Psychotherapy</a:t>
            </a:r>
          </a:p>
        </p:txBody>
      </p:sp>
      <p:sp>
        <p:nvSpPr>
          <p:cNvPr id="3" name="Content Placeholder 2">
            <a:extLst>
              <a:ext uri="{FF2B5EF4-FFF2-40B4-BE49-F238E27FC236}">
                <a16:creationId xmlns:a16="http://schemas.microsoft.com/office/drawing/2014/main" id="{C48164B8-2F6A-4878-BF01-0C51D0F8A903}"/>
              </a:ext>
            </a:extLst>
          </p:cNvPr>
          <p:cNvSpPr>
            <a:spLocks noGrp="1"/>
          </p:cNvSpPr>
          <p:nvPr>
            <p:ph idx="1"/>
          </p:nvPr>
        </p:nvSpPr>
        <p:spPr>
          <a:xfrm>
            <a:off x="327258" y="635267"/>
            <a:ext cx="11146055" cy="5996539"/>
          </a:xfrm>
        </p:spPr>
        <p:txBody>
          <a:bodyPr>
            <a:normAutofit/>
          </a:bodyPr>
          <a:lstStyle/>
          <a:p>
            <a:pPr algn="just"/>
            <a:r>
              <a:rPr lang="en-US" sz="2400" b="1" dirty="0">
                <a:solidFill>
                  <a:srgbClr val="FF0000"/>
                </a:solidFill>
              </a:rPr>
              <a:t>Electroconvulsive Therapy. Psychiatrists may use </a:t>
            </a:r>
            <a:r>
              <a:rPr lang="en-US" sz="2400" b="1" dirty="0" smtClean="0">
                <a:solidFill>
                  <a:srgbClr val="FF0000"/>
                </a:solidFill>
              </a:rPr>
              <a:t>electroconvulsive therapy </a:t>
            </a:r>
            <a:r>
              <a:rPr lang="en-US" sz="2400" b="1" dirty="0">
                <a:solidFill>
                  <a:srgbClr val="FF0000"/>
                </a:solidFill>
              </a:rPr>
              <a:t>(ECT) </a:t>
            </a:r>
            <a:endParaRPr lang="en-US" sz="2400" b="1" dirty="0" smtClean="0">
              <a:solidFill>
                <a:srgbClr val="FF0000"/>
              </a:solidFill>
            </a:endParaRPr>
          </a:p>
          <a:p>
            <a:pPr algn="just"/>
            <a:r>
              <a:rPr lang="en-US" sz="2400" b="1" dirty="0" smtClean="0">
                <a:solidFill>
                  <a:srgbClr val="FF0000"/>
                </a:solidFill>
              </a:rPr>
              <a:t>1. </a:t>
            </a:r>
            <a:r>
              <a:rPr lang="en-US" sz="2400" dirty="0" smtClean="0">
                <a:solidFill>
                  <a:schemeClr val="tx1"/>
                </a:solidFill>
              </a:rPr>
              <a:t>treat </a:t>
            </a:r>
            <a:r>
              <a:rPr lang="en-US" sz="2400" dirty="0">
                <a:solidFill>
                  <a:schemeClr val="tx1"/>
                </a:solidFill>
              </a:rPr>
              <a:t>depression in select groups, such as clients who do </a:t>
            </a:r>
            <a:r>
              <a:rPr lang="en-US" sz="2400" dirty="0" smtClean="0">
                <a:solidFill>
                  <a:schemeClr val="tx1"/>
                </a:solidFill>
              </a:rPr>
              <a:t>not respond </a:t>
            </a:r>
            <a:r>
              <a:rPr lang="en-US" sz="2400" dirty="0">
                <a:solidFill>
                  <a:schemeClr val="tx1"/>
                </a:solidFill>
              </a:rPr>
              <a:t>to antidepressants </a:t>
            </a:r>
            <a:endParaRPr lang="en-US" sz="2400" dirty="0" smtClean="0">
              <a:solidFill>
                <a:schemeClr val="tx1"/>
              </a:solidFill>
            </a:endParaRPr>
          </a:p>
          <a:p>
            <a:pPr algn="just"/>
            <a:r>
              <a:rPr lang="en-US" sz="2400" dirty="0" smtClean="0">
                <a:solidFill>
                  <a:schemeClr val="tx1"/>
                </a:solidFill>
              </a:rPr>
              <a:t>2. client who </a:t>
            </a:r>
            <a:r>
              <a:rPr lang="en-US" sz="2400" dirty="0">
                <a:solidFill>
                  <a:schemeClr val="tx1"/>
                </a:solidFill>
              </a:rPr>
              <a:t>experience intolerable side effects </a:t>
            </a:r>
            <a:r>
              <a:rPr lang="en-US" sz="2400" dirty="0" smtClean="0">
                <a:solidFill>
                  <a:schemeClr val="tx1"/>
                </a:solidFill>
              </a:rPr>
              <a:t>at therapeutic </a:t>
            </a:r>
            <a:r>
              <a:rPr lang="en-US" sz="2400" dirty="0">
                <a:solidFill>
                  <a:schemeClr val="tx1"/>
                </a:solidFill>
              </a:rPr>
              <a:t>doses (particularly true for older adults). </a:t>
            </a:r>
            <a:endParaRPr lang="en-US" sz="2400" dirty="0" smtClean="0">
              <a:solidFill>
                <a:schemeClr val="tx1"/>
              </a:solidFill>
            </a:endParaRPr>
          </a:p>
          <a:p>
            <a:pPr algn="just"/>
            <a:r>
              <a:rPr lang="en-US" sz="2400" dirty="0" smtClean="0">
                <a:solidFill>
                  <a:schemeClr val="tx1"/>
                </a:solidFill>
              </a:rPr>
              <a:t>3. In </a:t>
            </a:r>
            <a:r>
              <a:rPr lang="en-US" sz="2400" dirty="0">
                <a:solidFill>
                  <a:schemeClr val="tx1"/>
                </a:solidFill>
              </a:rPr>
              <a:t>addition, </a:t>
            </a:r>
            <a:r>
              <a:rPr lang="en-US" sz="2400" dirty="0" smtClean="0">
                <a:solidFill>
                  <a:schemeClr val="tx1"/>
                </a:solidFill>
              </a:rPr>
              <a:t>pregnant women </a:t>
            </a:r>
            <a:r>
              <a:rPr lang="en-US" sz="2400" dirty="0">
                <a:solidFill>
                  <a:schemeClr val="tx1"/>
                </a:solidFill>
              </a:rPr>
              <a:t>can safely have ECT while many medications are not safe for </a:t>
            </a:r>
            <a:r>
              <a:rPr lang="en-US" sz="2400" dirty="0" smtClean="0">
                <a:solidFill>
                  <a:schemeClr val="tx1"/>
                </a:solidFill>
              </a:rPr>
              <a:t>use during </a:t>
            </a:r>
            <a:r>
              <a:rPr lang="en-US" sz="2400" dirty="0">
                <a:solidFill>
                  <a:schemeClr val="tx1"/>
                </a:solidFill>
              </a:rPr>
              <a:t>pregnancy. </a:t>
            </a:r>
            <a:endParaRPr lang="en-US" sz="2400" dirty="0" smtClean="0">
              <a:solidFill>
                <a:schemeClr val="tx1"/>
              </a:solidFill>
            </a:endParaRPr>
          </a:p>
          <a:p>
            <a:pPr algn="just"/>
            <a:r>
              <a:rPr lang="en-US" sz="2400" dirty="0" smtClean="0">
                <a:solidFill>
                  <a:schemeClr val="tx1"/>
                </a:solidFill>
              </a:rPr>
              <a:t>4. Clients </a:t>
            </a:r>
            <a:r>
              <a:rPr lang="en-US" sz="2400" dirty="0">
                <a:solidFill>
                  <a:schemeClr val="tx1"/>
                </a:solidFill>
              </a:rPr>
              <a:t>who are actively suicidal may be given ECT </a:t>
            </a:r>
            <a:r>
              <a:rPr lang="en-US" sz="2400" dirty="0" smtClean="0">
                <a:solidFill>
                  <a:schemeClr val="tx1"/>
                </a:solidFill>
              </a:rPr>
              <a:t>if there </a:t>
            </a:r>
            <a:r>
              <a:rPr lang="en-US" sz="2400" dirty="0">
                <a:solidFill>
                  <a:schemeClr val="tx1"/>
                </a:solidFill>
              </a:rPr>
              <a:t>is concern for their safety while waiting weeks for the full effects </a:t>
            </a:r>
            <a:r>
              <a:rPr lang="en-US" sz="2400" dirty="0" smtClean="0">
                <a:solidFill>
                  <a:schemeClr val="tx1"/>
                </a:solidFill>
              </a:rPr>
              <a:t>of antidepressant </a:t>
            </a:r>
            <a:r>
              <a:rPr lang="en-US" sz="2400" dirty="0">
                <a:solidFill>
                  <a:schemeClr val="tx1"/>
                </a:solidFill>
              </a:rPr>
              <a:t>medication. </a:t>
            </a:r>
            <a:endParaRPr lang="en-US" sz="2400" dirty="0" smtClean="0">
              <a:solidFill>
                <a:schemeClr val="tx1"/>
              </a:solidFill>
            </a:endParaRPr>
          </a:p>
          <a:p>
            <a:pPr algn="just"/>
            <a:r>
              <a:rPr lang="en-US" sz="2400" dirty="0" smtClean="0">
                <a:solidFill>
                  <a:schemeClr val="tx1"/>
                </a:solidFill>
              </a:rPr>
              <a:t>5. patients </a:t>
            </a:r>
            <a:r>
              <a:rPr lang="en-US" sz="2400" dirty="0">
                <a:solidFill>
                  <a:schemeClr val="tx1"/>
                </a:solidFill>
              </a:rPr>
              <a:t>with psychotic features and marked psychomotor disturbances</a:t>
            </a:r>
          </a:p>
        </p:txBody>
      </p:sp>
      <p:sp>
        <p:nvSpPr>
          <p:cNvPr id="4" name="Date Placeholder 3"/>
          <p:cNvSpPr>
            <a:spLocks noGrp="1"/>
          </p:cNvSpPr>
          <p:nvPr>
            <p:ph type="dt" sz="half" idx="10"/>
          </p:nvPr>
        </p:nvSpPr>
        <p:spPr/>
        <p:txBody>
          <a:bodyPr/>
          <a:lstStyle/>
          <a:p>
            <a:fld id="{62FADD13-D407-46F1-964E-20B9B5355F96}"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23</a:t>
            </a:fld>
            <a:endParaRPr lang="en-US"/>
          </a:p>
        </p:txBody>
      </p:sp>
    </p:spTree>
    <p:extLst>
      <p:ext uri="{BB962C8B-B14F-4D97-AF65-F5344CB8AC3E}">
        <p14:creationId xmlns:p14="http://schemas.microsoft.com/office/powerpoint/2010/main" val="3054367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F9A44-AF13-43E2-BE54-EF0916AC34C0}"/>
              </a:ext>
            </a:extLst>
          </p:cNvPr>
          <p:cNvSpPr>
            <a:spLocks noGrp="1"/>
          </p:cNvSpPr>
          <p:nvPr>
            <p:ph idx="1"/>
          </p:nvPr>
        </p:nvSpPr>
        <p:spPr>
          <a:xfrm>
            <a:off x="529880" y="190902"/>
            <a:ext cx="10895307" cy="6469780"/>
          </a:xfrm>
        </p:spPr>
        <p:txBody>
          <a:bodyPr>
            <a:noAutofit/>
          </a:bodyPr>
          <a:lstStyle/>
          <a:p>
            <a:pPr algn="just"/>
            <a:r>
              <a:rPr lang="en-US" sz="2400" dirty="0">
                <a:solidFill>
                  <a:schemeClr val="tx1"/>
                </a:solidFill>
              </a:rPr>
              <a:t>Psychotherapy. A combination of psychotherapy and medications </a:t>
            </a:r>
            <a:r>
              <a:rPr lang="en-US" sz="2400" dirty="0" smtClean="0">
                <a:solidFill>
                  <a:schemeClr val="tx1"/>
                </a:solidFill>
              </a:rPr>
              <a:t>is considered </a:t>
            </a:r>
            <a:r>
              <a:rPr lang="en-US" sz="2400" dirty="0">
                <a:solidFill>
                  <a:schemeClr val="tx1"/>
                </a:solidFill>
              </a:rPr>
              <a:t>the most effective treatment for depressive disorders in </a:t>
            </a:r>
            <a:r>
              <a:rPr lang="en-US" sz="2400" dirty="0" smtClean="0">
                <a:solidFill>
                  <a:schemeClr val="tx1"/>
                </a:solidFill>
              </a:rPr>
              <a:t>both children </a:t>
            </a:r>
            <a:r>
              <a:rPr lang="en-US" sz="2400" dirty="0">
                <a:solidFill>
                  <a:schemeClr val="tx1"/>
                </a:solidFill>
              </a:rPr>
              <a:t>and adults </a:t>
            </a:r>
            <a:r>
              <a:rPr lang="en-US" sz="2400" dirty="0" smtClean="0">
                <a:solidFill>
                  <a:schemeClr val="tx1"/>
                </a:solidFill>
              </a:rPr>
              <a:t>.There </a:t>
            </a:r>
            <a:r>
              <a:rPr lang="en-US" sz="2400" dirty="0">
                <a:solidFill>
                  <a:schemeClr val="tx1"/>
                </a:solidFill>
              </a:rPr>
              <a:t>is no one specific type of </a:t>
            </a:r>
            <a:r>
              <a:rPr lang="en-US" sz="2400" dirty="0" smtClean="0">
                <a:solidFill>
                  <a:schemeClr val="tx1"/>
                </a:solidFill>
              </a:rPr>
              <a:t>therapy that </a:t>
            </a:r>
            <a:r>
              <a:rPr lang="en-US" sz="2400" dirty="0">
                <a:solidFill>
                  <a:schemeClr val="tx1"/>
                </a:solidFill>
              </a:rPr>
              <a:t>is better for the treatment of depression. </a:t>
            </a:r>
            <a:endParaRPr lang="en-US" sz="2400" dirty="0" smtClean="0">
              <a:solidFill>
                <a:schemeClr val="tx1"/>
              </a:solidFill>
            </a:endParaRPr>
          </a:p>
          <a:p>
            <a:pPr algn="just"/>
            <a:r>
              <a:rPr lang="en-US" sz="2400" dirty="0" smtClean="0">
                <a:solidFill>
                  <a:schemeClr val="tx1"/>
                </a:solidFill>
              </a:rPr>
              <a:t>The </a:t>
            </a:r>
            <a:r>
              <a:rPr lang="en-US" sz="2400" dirty="0">
                <a:solidFill>
                  <a:schemeClr val="tx1"/>
                </a:solidFill>
              </a:rPr>
              <a:t>goals of combined </a:t>
            </a:r>
            <a:r>
              <a:rPr lang="en-US" sz="2400" dirty="0" smtClean="0">
                <a:solidFill>
                  <a:schemeClr val="tx1"/>
                </a:solidFill>
              </a:rPr>
              <a:t>therapy are </a:t>
            </a:r>
          </a:p>
          <a:p>
            <a:pPr algn="just"/>
            <a:r>
              <a:rPr lang="en-US" sz="2400" dirty="0" smtClean="0">
                <a:solidFill>
                  <a:schemeClr val="tx1"/>
                </a:solidFill>
              </a:rPr>
              <a:t>1. symptom </a:t>
            </a:r>
            <a:r>
              <a:rPr lang="en-US" sz="2400" dirty="0">
                <a:solidFill>
                  <a:schemeClr val="tx1"/>
                </a:solidFill>
              </a:rPr>
              <a:t>remission, </a:t>
            </a:r>
            <a:endParaRPr lang="en-US" sz="2400" dirty="0" smtClean="0">
              <a:solidFill>
                <a:schemeClr val="tx1"/>
              </a:solidFill>
            </a:endParaRPr>
          </a:p>
          <a:p>
            <a:pPr algn="just"/>
            <a:r>
              <a:rPr lang="en-US" sz="2400" dirty="0" smtClean="0">
                <a:solidFill>
                  <a:schemeClr val="tx1"/>
                </a:solidFill>
              </a:rPr>
              <a:t>2. psychosocial </a:t>
            </a:r>
            <a:r>
              <a:rPr lang="en-US" sz="2400" dirty="0">
                <a:solidFill>
                  <a:schemeClr val="tx1"/>
                </a:solidFill>
              </a:rPr>
              <a:t>restoration, </a:t>
            </a:r>
            <a:endParaRPr lang="en-US" sz="2400" dirty="0" smtClean="0">
              <a:solidFill>
                <a:schemeClr val="tx1"/>
              </a:solidFill>
            </a:endParaRPr>
          </a:p>
          <a:p>
            <a:pPr algn="just"/>
            <a:r>
              <a:rPr lang="en-US" sz="2400" dirty="0" smtClean="0">
                <a:solidFill>
                  <a:schemeClr val="tx1"/>
                </a:solidFill>
              </a:rPr>
              <a:t>3. prevention </a:t>
            </a:r>
            <a:r>
              <a:rPr lang="en-US" sz="2400" dirty="0">
                <a:solidFill>
                  <a:schemeClr val="tx1"/>
                </a:solidFill>
              </a:rPr>
              <a:t>of relapse </a:t>
            </a:r>
            <a:r>
              <a:rPr lang="en-US" sz="2400" dirty="0" smtClean="0">
                <a:solidFill>
                  <a:schemeClr val="tx1"/>
                </a:solidFill>
              </a:rPr>
              <a:t>or recurrence</a:t>
            </a:r>
            <a:r>
              <a:rPr lang="en-US" sz="2400" dirty="0">
                <a:solidFill>
                  <a:schemeClr val="tx1"/>
                </a:solidFill>
              </a:rPr>
              <a:t>, </a:t>
            </a:r>
            <a:endParaRPr lang="en-US" sz="2400" dirty="0" smtClean="0">
              <a:solidFill>
                <a:schemeClr val="tx1"/>
              </a:solidFill>
            </a:endParaRPr>
          </a:p>
          <a:p>
            <a:pPr algn="just"/>
            <a:r>
              <a:rPr lang="en-US" sz="2400" dirty="0" smtClean="0">
                <a:solidFill>
                  <a:schemeClr val="tx1"/>
                </a:solidFill>
              </a:rPr>
              <a:t>4. reduced </a:t>
            </a:r>
            <a:r>
              <a:rPr lang="en-US" sz="2400" dirty="0">
                <a:solidFill>
                  <a:schemeClr val="tx1"/>
                </a:solidFill>
              </a:rPr>
              <a:t>secondary consequences such as marital discord </a:t>
            </a:r>
            <a:r>
              <a:rPr lang="en-US" sz="2400" dirty="0" smtClean="0">
                <a:solidFill>
                  <a:schemeClr val="tx1"/>
                </a:solidFill>
              </a:rPr>
              <a:t>or occupational </a:t>
            </a:r>
            <a:r>
              <a:rPr lang="en-US" sz="2400" dirty="0">
                <a:solidFill>
                  <a:schemeClr val="tx1"/>
                </a:solidFill>
              </a:rPr>
              <a:t>difficulties, </a:t>
            </a:r>
            <a:endParaRPr lang="en-US" sz="2400" dirty="0" smtClean="0">
              <a:solidFill>
                <a:schemeClr val="tx1"/>
              </a:solidFill>
            </a:endParaRPr>
          </a:p>
          <a:p>
            <a:pPr algn="just"/>
            <a:r>
              <a:rPr lang="en-US" sz="2400" dirty="0" smtClean="0">
                <a:solidFill>
                  <a:schemeClr val="tx1"/>
                </a:solidFill>
              </a:rPr>
              <a:t>5. increasing </a:t>
            </a:r>
            <a:r>
              <a:rPr lang="en-US" sz="2400" dirty="0">
                <a:solidFill>
                  <a:schemeClr val="tx1"/>
                </a:solidFill>
              </a:rPr>
              <a:t>treatment compliance.</a:t>
            </a:r>
          </a:p>
        </p:txBody>
      </p:sp>
      <p:sp>
        <p:nvSpPr>
          <p:cNvPr id="2" name="Date Placeholder 1"/>
          <p:cNvSpPr>
            <a:spLocks noGrp="1"/>
          </p:cNvSpPr>
          <p:nvPr>
            <p:ph type="dt" sz="half" idx="10"/>
          </p:nvPr>
        </p:nvSpPr>
        <p:spPr/>
        <p:txBody>
          <a:bodyPr/>
          <a:lstStyle/>
          <a:p>
            <a:fld id="{BF1947BD-882C-4C33-B1E9-5FB12B14FC8A}"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24</a:t>
            </a:fld>
            <a:endParaRPr lang="en-US"/>
          </a:p>
        </p:txBody>
      </p:sp>
    </p:spTree>
    <p:extLst>
      <p:ext uri="{BB962C8B-B14F-4D97-AF65-F5344CB8AC3E}">
        <p14:creationId xmlns:p14="http://schemas.microsoft.com/office/powerpoint/2010/main" val="1973814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31579" cy="6858000"/>
          </a:xfrm>
        </p:spPr>
      </p:pic>
      <p:sp>
        <p:nvSpPr>
          <p:cNvPr id="2" name="Date Placeholder 1"/>
          <p:cNvSpPr>
            <a:spLocks noGrp="1"/>
          </p:cNvSpPr>
          <p:nvPr>
            <p:ph type="dt" sz="half" idx="10"/>
          </p:nvPr>
        </p:nvSpPr>
        <p:spPr/>
        <p:txBody>
          <a:bodyPr/>
          <a:lstStyle/>
          <a:p>
            <a:fld id="{BA8507DD-2156-4B44-B1BE-9779C4A0E1F5}" type="datetime1">
              <a:rPr lang="en-US" smtClean="0"/>
              <a:t>4/27/2022</a:t>
            </a:fld>
            <a:endParaRPr lang="en-US"/>
          </a:p>
        </p:txBody>
      </p:sp>
      <p:sp>
        <p:nvSpPr>
          <p:cNvPr id="3" name="Slide Number Placeholder 2"/>
          <p:cNvSpPr>
            <a:spLocks noGrp="1"/>
          </p:cNvSpPr>
          <p:nvPr>
            <p:ph type="sldNum" sz="quarter" idx="12"/>
          </p:nvPr>
        </p:nvSpPr>
        <p:spPr/>
        <p:txBody>
          <a:bodyPr/>
          <a:lstStyle/>
          <a:p>
            <a:fld id="{885754C3-B687-9443-80E7-D32631DB6E70}" type="slidenum">
              <a:rPr lang="en-US" smtClean="0"/>
              <a:pPr/>
              <a:t>25</a:t>
            </a:fld>
            <a:endParaRPr lang="en-US"/>
          </a:p>
        </p:txBody>
      </p:sp>
    </p:spTree>
    <p:extLst>
      <p:ext uri="{BB962C8B-B14F-4D97-AF65-F5344CB8AC3E}">
        <p14:creationId xmlns:p14="http://schemas.microsoft.com/office/powerpoint/2010/main" val="830198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6505-E38E-40F4-AA26-A0D7559DD566}"/>
              </a:ext>
            </a:extLst>
          </p:cNvPr>
          <p:cNvSpPr>
            <a:spLocks noGrp="1"/>
          </p:cNvSpPr>
          <p:nvPr>
            <p:ph type="title"/>
          </p:nvPr>
        </p:nvSpPr>
        <p:spPr>
          <a:xfrm>
            <a:off x="664633" y="134471"/>
            <a:ext cx="10075084" cy="577798"/>
          </a:xfrm>
        </p:spPr>
        <p:txBody>
          <a:bodyPr/>
          <a:lstStyle/>
          <a:p>
            <a:r>
              <a:rPr lang="en-US" dirty="0"/>
              <a:t>BIPOLAR DISORDER</a:t>
            </a:r>
          </a:p>
        </p:txBody>
      </p:sp>
      <p:sp>
        <p:nvSpPr>
          <p:cNvPr id="3" name="Content Placeholder 2">
            <a:extLst>
              <a:ext uri="{FF2B5EF4-FFF2-40B4-BE49-F238E27FC236}">
                <a16:creationId xmlns:a16="http://schemas.microsoft.com/office/drawing/2014/main" id="{729D25F9-DB00-4601-BF6D-7058D92EAE44}"/>
              </a:ext>
            </a:extLst>
          </p:cNvPr>
          <p:cNvSpPr>
            <a:spLocks noGrp="1"/>
          </p:cNvSpPr>
          <p:nvPr>
            <p:ph idx="1"/>
          </p:nvPr>
        </p:nvSpPr>
        <p:spPr>
          <a:xfrm>
            <a:off x="182880" y="712269"/>
            <a:ext cx="11656193" cy="6006165"/>
          </a:xfrm>
        </p:spPr>
        <p:txBody>
          <a:bodyPr>
            <a:normAutofit lnSpcReduction="10000"/>
          </a:bodyPr>
          <a:lstStyle/>
          <a:p>
            <a:pPr algn="just">
              <a:lnSpc>
                <a:spcPct val="150000"/>
              </a:lnSpc>
            </a:pPr>
            <a:r>
              <a:rPr lang="en-US" sz="2400" dirty="0">
                <a:solidFill>
                  <a:schemeClr val="tx1"/>
                </a:solidFill>
              </a:rPr>
              <a:t>Bipolar disorder involves extreme mood swings from episodes of mania </a:t>
            </a:r>
            <a:r>
              <a:rPr lang="en-US" sz="2400" dirty="0" smtClean="0">
                <a:solidFill>
                  <a:schemeClr val="tx1"/>
                </a:solidFill>
              </a:rPr>
              <a:t>to episodes </a:t>
            </a:r>
            <a:r>
              <a:rPr lang="en-US" sz="2400" dirty="0">
                <a:solidFill>
                  <a:schemeClr val="tx1"/>
                </a:solidFill>
              </a:rPr>
              <a:t>of depression. (Bipolar disorder was formerly known as </a:t>
            </a:r>
            <a:r>
              <a:rPr lang="en-US" sz="2400" b="1" dirty="0" err="1" smtClean="0">
                <a:solidFill>
                  <a:srgbClr val="FF0000"/>
                </a:solidFill>
              </a:rPr>
              <a:t>manicdepressive</a:t>
            </a:r>
            <a:r>
              <a:rPr lang="en-US" sz="2400" b="1" dirty="0" smtClean="0">
                <a:solidFill>
                  <a:srgbClr val="FF0000"/>
                </a:solidFill>
              </a:rPr>
              <a:t> illness</a:t>
            </a:r>
            <a:r>
              <a:rPr lang="en-US" sz="2400" b="1" dirty="0">
                <a:solidFill>
                  <a:srgbClr val="FF0000"/>
                </a:solidFill>
              </a:rPr>
              <a:t>.) </a:t>
            </a:r>
            <a:endParaRPr lang="en-US" sz="2400" b="1" dirty="0" smtClean="0">
              <a:solidFill>
                <a:srgbClr val="FF0000"/>
              </a:solidFill>
            </a:endParaRPr>
          </a:p>
          <a:p>
            <a:pPr algn="just">
              <a:lnSpc>
                <a:spcPct val="150000"/>
              </a:lnSpc>
            </a:pPr>
            <a:r>
              <a:rPr lang="en-US" sz="2400" b="1" dirty="0" smtClean="0">
                <a:solidFill>
                  <a:schemeClr val="tx1"/>
                </a:solidFill>
              </a:rPr>
              <a:t>During </a:t>
            </a:r>
            <a:r>
              <a:rPr lang="en-US" sz="2400" b="1" dirty="0">
                <a:solidFill>
                  <a:schemeClr val="tx1"/>
                </a:solidFill>
              </a:rPr>
              <a:t>manic phases</a:t>
            </a:r>
            <a:r>
              <a:rPr lang="en-US" sz="2400" dirty="0">
                <a:solidFill>
                  <a:schemeClr val="tx1"/>
                </a:solidFill>
              </a:rPr>
              <a:t>, clients are euphoric, </a:t>
            </a:r>
            <a:r>
              <a:rPr lang="en-US" sz="2400" dirty="0" smtClean="0">
                <a:solidFill>
                  <a:schemeClr val="tx1"/>
                </a:solidFill>
              </a:rPr>
              <a:t>grandiose, energetic</a:t>
            </a:r>
            <a:r>
              <a:rPr lang="en-US" sz="2400" dirty="0">
                <a:solidFill>
                  <a:schemeClr val="tx1"/>
                </a:solidFill>
              </a:rPr>
              <a:t>, and sleepless. They have poor judgment and rapid </a:t>
            </a:r>
            <a:r>
              <a:rPr lang="en-US" sz="2400" dirty="0" smtClean="0">
                <a:solidFill>
                  <a:schemeClr val="tx1"/>
                </a:solidFill>
              </a:rPr>
              <a:t>thoughts, actions</a:t>
            </a:r>
            <a:r>
              <a:rPr lang="en-US" sz="2400" dirty="0">
                <a:solidFill>
                  <a:schemeClr val="tx1"/>
                </a:solidFill>
              </a:rPr>
              <a:t>, and speech. </a:t>
            </a:r>
            <a:endParaRPr lang="en-US" sz="2400" dirty="0" smtClean="0">
              <a:solidFill>
                <a:schemeClr val="tx1"/>
              </a:solidFill>
            </a:endParaRPr>
          </a:p>
          <a:p>
            <a:pPr algn="just">
              <a:lnSpc>
                <a:spcPct val="150000"/>
              </a:lnSpc>
            </a:pPr>
            <a:r>
              <a:rPr lang="en-US" sz="2400" b="1" dirty="0" smtClean="0">
                <a:solidFill>
                  <a:schemeClr val="tx1"/>
                </a:solidFill>
              </a:rPr>
              <a:t>During </a:t>
            </a:r>
            <a:r>
              <a:rPr lang="en-US" sz="2400" b="1" dirty="0">
                <a:solidFill>
                  <a:schemeClr val="tx1"/>
                </a:solidFill>
              </a:rPr>
              <a:t>depressed phases</a:t>
            </a:r>
            <a:r>
              <a:rPr lang="en-US" sz="2400" dirty="0">
                <a:solidFill>
                  <a:schemeClr val="tx1"/>
                </a:solidFill>
              </a:rPr>
              <a:t>, mood, behavior, and </a:t>
            </a:r>
            <a:r>
              <a:rPr lang="en-US" sz="2400" dirty="0" smtClean="0">
                <a:solidFill>
                  <a:schemeClr val="tx1"/>
                </a:solidFill>
              </a:rPr>
              <a:t>thoughts are </a:t>
            </a:r>
            <a:r>
              <a:rPr lang="en-US" sz="2400" dirty="0">
                <a:solidFill>
                  <a:schemeClr val="tx1"/>
                </a:solidFill>
              </a:rPr>
              <a:t>the same as in people diagnosed with major </a:t>
            </a:r>
            <a:r>
              <a:rPr lang="en-US" sz="2400" dirty="0" smtClean="0">
                <a:solidFill>
                  <a:schemeClr val="tx1"/>
                </a:solidFill>
              </a:rPr>
              <a:t>depression</a:t>
            </a:r>
          </a:p>
          <a:p>
            <a:pPr algn="just">
              <a:lnSpc>
                <a:spcPct val="150000"/>
              </a:lnSpc>
            </a:pPr>
            <a:r>
              <a:rPr lang="en-US" sz="2400" dirty="0">
                <a:solidFill>
                  <a:schemeClr val="tx1"/>
                </a:solidFill>
              </a:rPr>
              <a:t>if a person’s first episode of bipolar illness is a </a:t>
            </a:r>
            <a:r>
              <a:rPr lang="en-US" sz="2400" dirty="0" smtClean="0">
                <a:solidFill>
                  <a:schemeClr val="tx1"/>
                </a:solidFill>
              </a:rPr>
              <a:t>depressed phase</a:t>
            </a:r>
            <a:r>
              <a:rPr lang="en-US" sz="2400" dirty="0">
                <a:solidFill>
                  <a:schemeClr val="tx1"/>
                </a:solidFill>
              </a:rPr>
              <a:t>, he or she might be diagnosed with major depression; a diagnosis </a:t>
            </a:r>
            <a:r>
              <a:rPr lang="en-US" sz="2400" dirty="0" smtClean="0">
                <a:solidFill>
                  <a:schemeClr val="tx1"/>
                </a:solidFill>
              </a:rPr>
              <a:t>of bipolar </a:t>
            </a:r>
            <a:r>
              <a:rPr lang="en-US" sz="2400" dirty="0">
                <a:solidFill>
                  <a:schemeClr val="tx1"/>
                </a:solidFill>
              </a:rPr>
              <a:t>disorder may not be made until the person experiences a </a:t>
            </a:r>
            <a:r>
              <a:rPr lang="en-US" sz="2400" dirty="0" smtClean="0">
                <a:solidFill>
                  <a:schemeClr val="tx1"/>
                </a:solidFill>
              </a:rPr>
              <a:t>manic episode</a:t>
            </a:r>
            <a:r>
              <a:rPr lang="en-US" sz="2400" dirty="0">
                <a:solidFill>
                  <a:schemeClr val="tx1"/>
                </a:solidFill>
              </a:rPr>
              <a:t>.</a:t>
            </a:r>
          </a:p>
        </p:txBody>
      </p:sp>
      <p:sp>
        <p:nvSpPr>
          <p:cNvPr id="4" name="Date Placeholder 3"/>
          <p:cNvSpPr>
            <a:spLocks noGrp="1"/>
          </p:cNvSpPr>
          <p:nvPr>
            <p:ph type="dt" sz="half" idx="10"/>
          </p:nvPr>
        </p:nvSpPr>
        <p:spPr/>
        <p:txBody>
          <a:bodyPr/>
          <a:lstStyle/>
          <a:p>
            <a:fld id="{FEA2CFCC-CD4B-4806-90C9-003E90F0F360}"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26</a:t>
            </a:fld>
            <a:endParaRPr lang="en-US"/>
          </a:p>
        </p:txBody>
      </p:sp>
    </p:spTree>
    <p:extLst>
      <p:ext uri="{BB962C8B-B14F-4D97-AF65-F5344CB8AC3E}">
        <p14:creationId xmlns:p14="http://schemas.microsoft.com/office/powerpoint/2010/main" val="3642637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4003"/>
            <a:ext cx="12041203" cy="6574055"/>
          </a:xfrm>
        </p:spPr>
      </p:pic>
      <p:sp>
        <p:nvSpPr>
          <p:cNvPr id="2" name="Date Placeholder 1"/>
          <p:cNvSpPr>
            <a:spLocks noGrp="1"/>
          </p:cNvSpPr>
          <p:nvPr>
            <p:ph type="dt" sz="half" idx="10"/>
          </p:nvPr>
        </p:nvSpPr>
        <p:spPr/>
        <p:txBody>
          <a:bodyPr/>
          <a:lstStyle/>
          <a:p>
            <a:fld id="{0D83FF39-E3B5-40A0-B01A-0916F835A98E}" type="datetime1">
              <a:rPr lang="en-US" smtClean="0"/>
              <a:t>4/27/2022</a:t>
            </a:fld>
            <a:endParaRPr lang="en-US"/>
          </a:p>
        </p:txBody>
      </p:sp>
      <p:sp>
        <p:nvSpPr>
          <p:cNvPr id="3" name="Slide Number Placeholder 2"/>
          <p:cNvSpPr>
            <a:spLocks noGrp="1"/>
          </p:cNvSpPr>
          <p:nvPr>
            <p:ph type="sldNum" sz="quarter" idx="12"/>
          </p:nvPr>
        </p:nvSpPr>
        <p:spPr/>
        <p:txBody>
          <a:bodyPr/>
          <a:lstStyle/>
          <a:p>
            <a:fld id="{885754C3-B687-9443-80E7-D32631DB6E70}" type="slidenum">
              <a:rPr lang="en-US" smtClean="0"/>
              <a:pPr/>
              <a:t>27</a:t>
            </a:fld>
            <a:endParaRPr lang="en-US"/>
          </a:p>
        </p:txBody>
      </p:sp>
    </p:spTree>
    <p:extLst>
      <p:ext uri="{BB962C8B-B14F-4D97-AF65-F5344CB8AC3E}">
        <p14:creationId xmlns:p14="http://schemas.microsoft.com/office/powerpoint/2010/main" val="135695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51F1-F137-491D-BE20-DEA30D8729A5}"/>
              </a:ext>
            </a:extLst>
          </p:cNvPr>
          <p:cNvSpPr>
            <a:spLocks noGrp="1"/>
          </p:cNvSpPr>
          <p:nvPr>
            <p:ph type="title"/>
          </p:nvPr>
        </p:nvSpPr>
        <p:spPr>
          <a:xfrm>
            <a:off x="664633" y="134471"/>
            <a:ext cx="10075084" cy="577798"/>
          </a:xfrm>
        </p:spPr>
        <p:txBody>
          <a:bodyPr/>
          <a:lstStyle/>
          <a:p>
            <a:r>
              <a:rPr lang="en-US" dirty="0"/>
              <a:t>Onset and Clinical Course</a:t>
            </a:r>
          </a:p>
        </p:txBody>
      </p:sp>
      <p:sp>
        <p:nvSpPr>
          <p:cNvPr id="3" name="Content Placeholder 2">
            <a:extLst>
              <a:ext uri="{FF2B5EF4-FFF2-40B4-BE49-F238E27FC236}">
                <a16:creationId xmlns:a16="http://schemas.microsoft.com/office/drawing/2014/main" id="{17571343-3657-4985-A043-C579647452C7}"/>
              </a:ext>
            </a:extLst>
          </p:cNvPr>
          <p:cNvSpPr>
            <a:spLocks noGrp="1"/>
          </p:cNvSpPr>
          <p:nvPr>
            <p:ph idx="1"/>
          </p:nvPr>
        </p:nvSpPr>
        <p:spPr>
          <a:xfrm>
            <a:off x="202131" y="837398"/>
            <a:ext cx="11588816" cy="5794407"/>
          </a:xfrm>
        </p:spPr>
        <p:txBody>
          <a:bodyPr>
            <a:noAutofit/>
          </a:bodyPr>
          <a:lstStyle/>
          <a:p>
            <a:pPr algn="just"/>
            <a:r>
              <a:rPr lang="en-US" sz="2400" dirty="0">
                <a:solidFill>
                  <a:schemeClr val="tx1"/>
                </a:solidFill>
              </a:rPr>
              <a:t>The first manic episode generally occurs in a person’s teens, 20s, or </a:t>
            </a:r>
            <a:r>
              <a:rPr lang="en-US" sz="2400" dirty="0" smtClean="0">
                <a:solidFill>
                  <a:schemeClr val="tx1"/>
                </a:solidFill>
              </a:rPr>
              <a:t>30s. Currently</a:t>
            </a:r>
            <a:r>
              <a:rPr lang="en-US" sz="2400" dirty="0">
                <a:solidFill>
                  <a:schemeClr val="tx1"/>
                </a:solidFill>
              </a:rPr>
              <a:t>, debate exists about whether or not some children diagnosed </a:t>
            </a:r>
            <a:r>
              <a:rPr lang="en-US" sz="2400" dirty="0" smtClean="0">
                <a:solidFill>
                  <a:schemeClr val="tx1"/>
                </a:solidFill>
              </a:rPr>
              <a:t>with attention-deficit/hyperactivity </a:t>
            </a:r>
            <a:r>
              <a:rPr lang="en-US" sz="2400" dirty="0">
                <a:solidFill>
                  <a:schemeClr val="tx1"/>
                </a:solidFill>
              </a:rPr>
              <a:t>disorder actually have a very early onset </a:t>
            </a:r>
            <a:r>
              <a:rPr lang="en-US" sz="2400" dirty="0" smtClean="0">
                <a:solidFill>
                  <a:schemeClr val="tx1"/>
                </a:solidFill>
              </a:rPr>
              <a:t>of bipolar disorder</a:t>
            </a:r>
          </a:p>
          <a:p>
            <a:pPr algn="just"/>
            <a:r>
              <a:rPr lang="en-US" sz="2400" dirty="0">
                <a:solidFill>
                  <a:srgbClr val="FF0000"/>
                </a:solidFill>
              </a:rPr>
              <a:t>Adolescents </a:t>
            </a:r>
            <a:r>
              <a:rPr lang="en-US" sz="2400" dirty="0">
                <a:solidFill>
                  <a:schemeClr val="tx1"/>
                </a:solidFill>
              </a:rPr>
              <a:t>are more likely to have </a:t>
            </a:r>
            <a:r>
              <a:rPr lang="en-US" sz="2400" dirty="0" smtClean="0">
                <a:solidFill>
                  <a:schemeClr val="tx1"/>
                </a:solidFill>
              </a:rPr>
              <a:t>psychotic manifestations</a:t>
            </a:r>
            <a:r>
              <a:rPr lang="en-US" sz="2400" dirty="0">
                <a:solidFill>
                  <a:schemeClr val="tx1"/>
                </a:solidFill>
              </a:rPr>
              <a:t>.</a:t>
            </a:r>
          </a:p>
          <a:p>
            <a:pPr algn="just"/>
            <a:r>
              <a:rPr lang="en-US" sz="2400" dirty="0">
                <a:solidFill>
                  <a:schemeClr val="tx1"/>
                </a:solidFill>
              </a:rPr>
              <a:t>The diagnosis of a manic episode or mania requires at least 1 week </a:t>
            </a:r>
            <a:r>
              <a:rPr lang="en-US" sz="2400" dirty="0" smtClean="0">
                <a:solidFill>
                  <a:schemeClr val="tx1"/>
                </a:solidFill>
              </a:rPr>
              <a:t>of unusual </a:t>
            </a:r>
            <a:r>
              <a:rPr lang="en-US" sz="2400" dirty="0">
                <a:solidFill>
                  <a:schemeClr val="tx1"/>
                </a:solidFill>
              </a:rPr>
              <a:t>and incessantly </a:t>
            </a:r>
            <a:r>
              <a:rPr lang="en-US" sz="2400" b="1" dirty="0">
                <a:solidFill>
                  <a:schemeClr val="tx1"/>
                </a:solidFill>
              </a:rPr>
              <a:t>heightened, grandiose, or agitated mood in addition </a:t>
            </a:r>
            <a:r>
              <a:rPr lang="en-US" sz="2400" b="1" dirty="0" smtClean="0">
                <a:solidFill>
                  <a:schemeClr val="tx1"/>
                </a:solidFill>
              </a:rPr>
              <a:t>to three </a:t>
            </a:r>
            <a:r>
              <a:rPr lang="en-US" sz="2400" b="1" dirty="0">
                <a:solidFill>
                  <a:schemeClr val="tx1"/>
                </a:solidFill>
              </a:rPr>
              <a:t>or more of the following symptoms: exaggerated </a:t>
            </a:r>
            <a:r>
              <a:rPr lang="en-US" sz="2400" b="1" dirty="0" smtClean="0">
                <a:solidFill>
                  <a:schemeClr val="tx1"/>
                </a:solidFill>
              </a:rPr>
              <a:t>self-esteem, sleeplessness</a:t>
            </a:r>
            <a:r>
              <a:rPr lang="en-US" sz="2400" b="1" dirty="0">
                <a:solidFill>
                  <a:schemeClr val="tx1"/>
                </a:solidFill>
              </a:rPr>
              <a:t>, pressured speech, flight of ideas, reduced ability to </a:t>
            </a:r>
            <a:r>
              <a:rPr lang="en-US" sz="2400" b="1" dirty="0" smtClean="0">
                <a:solidFill>
                  <a:schemeClr val="tx1"/>
                </a:solidFill>
              </a:rPr>
              <a:t>filter extraneous </a:t>
            </a:r>
            <a:r>
              <a:rPr lang="en-US" sz="2400" b="1" dirty="0">
                <a:solidFill>
                  <a:schemeClr val="tx1"/>
                </a:solidFill>
              </a:rPr>
              <a:t>stimuli, distractibility, increased activities with increased </a:t>
            </a:r>
            <a:r>
              <a:rPr lang="en-US" sz="2400" b="1" dirty="0" smtClean="0">
                <a:solidFill>
                  <a:schemeClr val="tx1"/>
                </a:solidFill>
              </a:rPr>
              <a:t>energy, and </a:t>
            </a:r>
            <a:r>
              <a:rPr lang="en-US" sz="2400" b="1" dirty="0">
                <a:solidFill>
                  <a:schemeClr val="tx1"/>
                </a:solidFill>
              </a:rPr>
              <a:t>multiple, grandiose, high-risk activities involving poor judgment </a:t>
            </a:r>
            <a:r>
              <a:rPr lang="en-US" sz="2400" b="1" dirty="0" smtClean="0">
                <a:solidFill>
                  <a:schemeClr val="tx1"/>
                </a:solidFill>
              </a:rPr>
              <a:t>and severe </a:t>
            </a:r>
            <a:r>
              <a:rPr lang="en-US" sz="2400" b="1" dirty="0">
                <a:solidFill>
                  <a:schemeClr val="tx1"/>
                </a:solidFill>
              </a:rPr>
              <a:t>consequences, such as spending sprees, sex with strangers, </a:t>
            </a:r>
            <a:r>
              <a:rPr lang="en-US" sz="2400" b="1" dirty="0" smtClean="0">
                <a:solidFill>
                  <a:schemeClr val="tx1"/>
                </a:solidFill>
              </a:rPr>
              <a:t>and impulsive </a:t>
            </a:r>
            <a:r>
              <a:rPr lang="en-US" sz="2400" b="1" dirty="0">
                <a:solidFill>
                  <a:schemeClr val="tx1"/>
                </a:solidFill>
              </a:rPr>
              <a:t>investments</a:t>
            </a:r>
          </a:p>
        </p:txBody>
      </p:sp>
      <p:sp>
        <p:nvSpPr>
          <p:cNvPr id="4" name="Date Placeholder 3"/>
          <p:cNvSpPr>
            <a:spLocks noGrp="1"/>
          </p:cNvSpPr>
          <p:nvPr>
            <p:ph type="dt" sz="half" idx="10"/>
          </p:nvPr>
        </p:nvSpPr>
        <p:spPr/>
        <p:txBody>
          <a:bodyPr/>
          <a:lstStyle/>
          <a:p>
            <a:fld id="{B3FE5ACF-FF79-4725-AD4B-9562420FF9DB}"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28</a:t>
            </a:fld>
            <a:endParaRPr lang="en-US"/>
          </a:p>
        </p:txBody>
      </p:sp>
    </p:spTree>
    <p:extLst>
      <p:ext uri="{BB962C8B-B14F-4D97-AF65-F5344CB8AC3E}">
        <p14:creationId xmlns:p14="http://schemas.microsoft.com/office/powerpoint/2010/main" val="2958558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082C-8950-424E-AE16-4F09583657CC}"/>
              </a:ext>
            </a:extLst>
          </p:cNvPr>
          <p:cNvSpPr>
            <a:spLocks noGrp="1"/>
          </p:cNvSpPr>
          <p:nvPr>
            <p:ph type="title"/>
          </p:nvPr>
        </p:nvSpPr>
        <p:spPr>
          <a:xfrm>
            <a:off x="664633" y="134471"/>
            <a:ext cx="10075084" cy="702927"/>
          </a:xfrm>
        </p:spPr>
        <p:txBody>
          <a:bodyPr/>
          <a:lstStyle/>
          <a:p>
            <a:r>
              <a:rPr lang="en-US" dirty="0"/>
              <a:t>Treatment</a:t>
            </a:r>
          </a:p>
        </p:txBody>
      </p:sp>
      <p:sp>
        <p:nvSpPr>
          <p:cNvPr id="3" name="Content Placeholder 2">
            <a:extLst>
              <a:ext uri="{FF2B5EF4-FFF2-40B4-BE49-F238E27FC236}">
                <a16:creationId xmlns:a16="http://schemas.microsoft.com/office/drawing/2014/main" id="{D8D4900E-4924-4EA4-B8BD-52D80E6AB3DE}"/>
              </a:ext>
            </a:extLst>
          </p:cNvPr>
          <p:cNvSpPr>
            <a:spLocks noGrp="1"/>
          </p:cNvSpPr>
          <p:nvPr>
            <p:ph idx="1"/>
          </p:nvPr>
        </p:nvSpPr>
        <p:spPr>
          <a:xfrm>
            <a:off x="173256" y="837399"/>
            <a:ext cx="11771696" cy="5832908"/>
          </a:xfrm>
        </p:spPr>
        <p:txBody>
          <a:bodyPr>
            <a:normAutofit/>
          </a:bodyPr>
          <a:lstStyle/>
          <a:p>
            <a:pPr algn="just"/>
            <a:r>
              <a:rPr lang="en-US" sz="2400" dirty="0">
                <a:solidFill>
                  <a:schemeClr val="tx1"/>
                </a:solidFill>
              </a:rPr>
              <a:t>Psychopharmacology</a:t>
            </a:r>
          </a:p>
          <a:p>
            <a:pPr algn="just"/>
            <a:r>
              <a:rPr lang="en-US" sz="2400" dirty="0">
                <a:solidFill>
                  <a:schemeClr val="tx1"/>
                </a:solidFill>
              </a:rPr>
              <a:t>Treatment for bipolar disorder involves a lifetime regimen of </a:t>
            </a:r>
            <a:r>
              <a:rPr lang="en-US" sz="2400" dirty="0" smtClean="0">
                <a:solidFill>
                  <a:schemeClr val="tx1"/>
                </a:solidFill>
              </a:rPr>
              <a:t>medications— either </a:t>
            </a:r>
            <a:r>
              <a:rPr lang="en-US" sz="2400" dirty="0">
                <a:solidFill>
                  <a:schemeClr val="tx1"/>
                </a:solidFill>
              </a:rPr>
              <a:t>an </a:t>
            </a:r>
            <a:r>
              <a:rPr lang="en-US" sz="2400" dirty="0" err="1">
                <a:solidFill>
                  <a:schemeClr val="tx1"/>
                </a:solidFill>
              </a:rPr>
              <a:t>antimanic</a:t>
            </a:r>
            <a:r>
              <a:rPr lang="en-US" sz="2400" dirty="0">
                <a:solidFill>
                  <a:schemeClr val="tx1"/>
                </a:solidFill>
              </a:rPr>
              <a:t> agent called lithium or anticonvulsant medications used </a:t>
            </a:r>
            <a:r>
              <a:rPr lang="en-US" sz="2400" dirty="0" smtClean="0">
                <a:solidFill>
                  <a:schemeClr val="tx1"/>
                </a:solidFill>
              </a:rPr>
              <a:t>as mood stabilizers.</a:t>
            </a:r>
          </a:p>
          <a:p>
            <a:pPr algn="just"/>
            <a:r>
              <a:rPr lang="en-US" sz="2400" dirty="0">
                <a:solidFill>
                  <a:schemeClr val="tx1"/>
                </a:solidFill>
              </a:rPr>
              <a:t>Lithium. Lithium is a salt contained in the human body; it is similar to </a:t>
            </a:r>
            <a:r>
              <a:rPr lang="en-US" sz="2400" dirty="0" smtClean="0">
                <a:solidFill>
                  <a:schemeClr val="tx1"/>
                </a:solidFill>
              </a:rPr>
              <a:t>gold, copper</a:t>
            </a:r>
            <a:r>
              <a:rPr lang="en-US" sz="2400" dirty="0">
                <a:solidFill>
                  <a:schemeClr val="tx1"/>
                </a:solidFill>
              </a:rPr>
              <a:t>, magnesium, manganese, and other trace elements. Once believed </a:t>
            </a:r>
            <a:r>
              <a:rPr lang="en-US" sz="2400" dirty="0" smtClean="0">
                <a:solidFill>
                  <a:schemeClr val="tx1"/>
                </a:solidFill>
              </a:rPr>
              <a:t>to be </a:t>
            </a:r>
            <a:r>
              <a:rPr lang="en-US" sz="2400" dirty="0">
                <a:solidFill>
                  <a:schemeClr val="tx1"/>
                </a:solidFill>
              </a:rPr>
              <a:t>helpful for bipolar mania only, investigators quickly realized that </a:t>
            </a:r>
            <a:r>
              <a:rPr lang="en-US" sz="2400" dirty="0" smtClean="0">
                <a:solidFill>
                  <a:schemeClr val="tx1"/>
                </a:solidFill>
              </a:rPr>
              <a:t>lithium could </a:t>
            </a:r>
            <a:r>
              <a:rPr lang="en-US" sz="2400" dirty="0">
                <a:solidFill>
                  <a:schemeClr val="tx1"/>
                </a:solidFill>
              </a:rPr>
              <a:t>also partially or completely mute the cycling toward bipolar depression</a:t>
            </a:r>
            <a:r>
              <a:rPr lang="en-US" sz="2400" dirty="0" smtClean="0">
                <a:solidFill>
                  <a:schemeClr val="tx1"/>
                </a:solidFill>
              </a:rPr>
              <a:t>.</a:t>
            </a:r>
          </a:p>
          <a:p>
            <a:pPr algn="just"/>
            <a:r>
              <a:rPr lang="en-US" sz="2400" dirty="0">
                <a:solidFill>
                  <a:schemeClr val="tx1"/>
                </a:solidFill>
              </a:rPr>
              <a:t>Lithium’s action peaks in 30 minutes to 4 hours for regular forms and in </a:t>
            </a:r>
            <a:r>
              <a:rPr lang="en-US" sz="2400" dirty="0" smtClean="0">
                <a:solidFill>
                  <a:schemeClr val="tx1"/>
                </a:solidFill>
              </a:rPr>
              <a:t>4 to </a:t>
            </a:r>
            <a:r>
              <a:rPr lang="en-US" sz="2400" dirty="0">
                <a:solidFill>
                  <a:schemeClr val="tx1"/>
                </a:solidFill>
              </a:rPr>
              <a:t>6 hours for the slow-release form. Onset of action is 5 to 14 days; with this </a:t>
            </a:r>
            <a:r>
              <a:rPr lang="en-US" sz="2400" dirty="0" smtClean="0">
                <a:solidFill>
                  <a:schemeClr val="tx1"/>
                </a:solidFill>
              </a:rPr>
              <a:t>lag period</a:t>
            </a:r>
            <a:r>
              <a:rPr lang="en-US" sz="2400" dirty="0">
                <a:solidFill>
                  <a:schemeClr val="tx1"/>
                </a:solidFill>
              </a:rPr>
              <a:t>, antipsychotic or antidepressant agents are used carefully </a:t>
            </a:r>
            <a:r>
              <a:rPr lang="en-US" sz="2400" dirty="0" smtClean="0">
                <a:solidFill>
                  <a:schemeClr val="tx1"/>
                </a:solidFill>
              </a:rPr>
              <a:t>in combination </a:t>
            </a:r>
            <a:r>
              <a:rPr lang="en-US" sz="2400" dirty="0">
                <a:solidFill>
                  <a:schemeClr val="tx1"/>
                </a:solidFill>
              </a:rPr>
              <a:t>with lithium to reduce symptoms in acutely manic or </a:t>
            </a:r>
            <a:r>
              <a:rPr lang="en-US" sz="2400" dirty="0" smtClean="0">
                <a:solidFill>
                  <a:schemeClr val="tx1"/>
                </a:solidFill>
              </a:rPr>
              <a:t>acutely depressed </a:t>
            </a:r>
            <a:r>
              <a:rPr lang="en-US" sz="2400" dirty="0">
                <a:solidFill>
                  <a:schemeClr val="tx1"/>
                </a:solidFill>
              </a:rPr>
              <a:t>clients. The half-life of lithium is 20 to 27 hours</a:t>
            </a:r>
          </a:p>
        </p:txBody>
      </p:sp>
      <p:sp>
        <p:nvSpPr>
          <p:cNvPr id="4" name="Date Placeholder 3"/>
          <p:cNvSpPr>
            <a:spLocks noGrp="1"/>
          </p:cNvSpPr>
          <p:nvPr>
            <p:ph type="dt" sz="half" idx="10"/>
          </p:nvPr>
        </p:nvSpPr>
        <p:spPr/>
        <p:txBody>
          <a:bodyPr/>
          <a:lstStyle/>
          <a:p>
            <a:fld id="{0DF48E49-ACE7-4D5C-A8D1-9C4DEB2245F5}"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29</a:t>
            </a:fld>
            <a:endParaRPr lang="en-US"/>
          </a:p>
        </p:txBody>
      </p:sp>
    </p:spTree>
    <p:extLst>
      <p:ext uri="{BB962C8B-B14F-4D97-AF65-F5344CB8AC3E}">
        <p14:creationId xmlns:p14="http://schemas.microsoft.com/office/powerpoint/2010/main" val="863780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BBEE0-E810-4758-BD0B-96873848F076}"/>
              </a:ext>
            </a:extLst>
          </p:cNvPr>
          <p:cNvSpPr>
            <a:spLocks noGrp="1"/>
          </p:cNvSpPr>
          <p:nvPr>
            <p:ph idx="1"/>
          </p:nvPr>
        </p:nvSpPr>
        <p:spPr>
          <a:xfrm>
            <a:off x="104932" y="1594050"/>
            <a:ext cx="11752288" cy="4745790"/>
          </a:xfrm>
        </p:spPr>
        <p:txBody>
          <a:bodyPr>
            <a:normAutofit fontScale="85000" lnSpcReduction="10000"/>
          </a:bodyPr>
          <a:lstStyle/>
          <a:p>
            <a:pPr algn="just">
              <a:lnSpc>
                <a:spcPct val="150000"/>
              </a:lnSpc>
            </a:pPr>
            <a:r>
              <a:rPr lang="en-US" sz="3200" dirty="0">
                <a:solidFill>
                  <a:schemeClr val="tx1"/>
                </a:solidFill>
                <a:highlight>
                  <a:srgbClr val="FFFF00"/>
                </a:highlight>
              </a:rPr>
              <a:t>    </a:t>
            </a:r>
            <a:r>
              <a:rPr lang="en-US" sz="3200" b="1" dirty="0">
                <a:solidFill>
                  <a:schemeClr val="tx1"/>
                </a:solidFill>
                <a:highlight>
                  <a:srgbClr val="FFFF00"/>
                </a:highlight>
              </a:rPr>
              <a:t>Mood disorders</a:t>
            </a:r>
            <a:r>
              <a:rPr lang="en-US" sz="3200" b="1" dirty="0">
                <a:solidFill>
                  <a:schemeClr val="tx1"/>
                </a:solidFill>
              </a:rPr>
              <a:t>, </a:t>
            </a:r>
            <a:r>
              <a:rPr lang="en-US" sz="3200" dirty="0">
                <a:solidFill>
                  <a:schemeClr val="tx1"/>
                </a:solidFill>
              </a:rPr>
              <a:t>also called </a:t>
            </a:r>
            <a:r>
              <a:rPr lang="en-US" sz="3200" b="1" dirty="0">
                <a:solidFill>
                  <a:schemeClr val="tx1"/>
                </a:solidFill>
                <a:highlight>
                  <a:srgbClr val="FFFF00"/>
                </a:highlight>
              </a:rPr>
              <a:t>affective disorders</a:t>
            </a:r>
            <a:r>
              <a:rPr lang="en-US" sz="3200" dirty="0">
                <a:solidFill>
                  <a:schemeClr val="tx1"/>
                </a:solidFill>
              </a:rPr>
              <a:t>, are pervasive alterations in emotions that are manifested by depression or mania or both.</a:t>
            </a:r>
          </a:p>
          <a:p>
            <a:pPr algn="just">
              <a:lnSpc>
                <a:spcPct val="150000"/>
              </a:lnSpc>
            </a:pPr>
            <a:r>
              <a:rPr lang="en-US" sz="3200" dirty="0">
                <a:solidFill>
                  <a:schemeClr val="tx1"/>
                </a:solidFill>
              </a:rPr>
              <a:t>    Mood disorders are the most common psychiatric diagnoses associated with suicide; depression is one of the most important risk factors for </a:t>
            </a:r>
            <a:r>
              <a:rPr lang="en-US" sz="3200" dirty="0" smtClean="0">
                <a:solidFill>
                  <a:schemeClr val="tx1"/>
                </a:solidFill>
              </a:rPr>
              <a:t>it</a:t>
            </a:r>
          </a:p>
          <a:p>
            <a:pPr algn="just">
              <a:lnSpc>
                <a:spcPct val="150000"/>
              </a:lnSpc>
            </a:pPr>
            <a:r>
              <a:rPr lang="en-US" sz="3200" dirty="0">
                <a:solidFill>
                  <a:schemeClr val="tx1"/>
                </a:solidFill>
              </a:rPr>
              <a:t>Only 9% of people with mood disorders exhibit psychosis</a:t>
            </a:r>
            <a:endParaRPr lang="en-US" sz="3200" dirty="0" smtClean="0">
              <a:solidFill>
                <a:schemeClr val="tx1"/>
              </a:solidFill>
            </a:endParaRPr>
          </a:p>
          <a:p>
            <a:pPr algn="just">
              <a:lnSpc>
                <a:spcPct val="150000"/>
              </a:lnSpc>
            </a:pPr>
            <a:endParaRPr lang="en-US" sz="3200" dirty="0">
              <a:solidFill>
                <a:schemeClr val="tx1"/>
              </a:solidFill>
            </a:endParaRPr>
          </a:p>
        </p:txBody>
      </p:sp>
      <p:sp>
        <p:nvSpPr>
          <p:cNvPr id="2" name="Rectangle 1"/>
          <p:cNvSpPr/>
          <p:nvPr/>
        </p:nvSpPr>
        <p:spPr>
          <a:xfrm>
            <a:off x="441842" y="943521"/>
            <a:ext cx="9953442" cy="553998"/>
          </a:xfrm>
          <a:prstGeom prst="rect">
            <a:avLst/>
          </a:prstGeom>
        </p:spPr>
        <p:txBody>
          <a:bodyPr wrap="square">
            <a:spAutoFit/>
          </a:bodyPr>
          <a:lstStyle/>
          <a:p>
            <a:r>
              <a:rPr lang="en-US" sz="3000" b="1" dirty="0" smtClean="0">
                <a:solidFill>
                  <a:srgbClr val="C00000"/>
                </a:solidFill>
              </a:rPr>
              <a:t>Euthymic </a:t>
            </a:r>
            <a:r>
              <a:rPr lang="en-US" sz="3000" b="1" dirty="0">
                <a:solidFill>
                  <a:srgbClr val="C00000"/>
                </a:solidFill>
              </a:rPr>
              <a:t>mood </a:t>
            </a:r>
            <a:r>
              <a:rPr lang="en-US" sz="3000" dirty="0"/>
              <a:t>(average affect and activity).</a:t>
            </a:r>
          </a:p>
        </p:txBody>
      </p:sp>
      <p:sp>
        <p:nvSpPr>
          <p:cNvPr id="4" name="Date Placeholder 3"/>
          <p:cNvSpPr>
            <a:spLocks noGrp="1"/>
          </p:cNvSpPr>
          <p:nvPr>
            <p:ph type="dt" sz="half" idx="10"/>
          </p:nvPr>
        </p:nvSpPr>
        <p:spPr/>
        <p:txBody>
          <a:bodyPr/>
          <a:lstStyle/>
          <a:p>
            <a:fld id="{E03235E6-0C6E-4589-A6CD-45258C532F5B}"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3</a:t>
            </a:fld>
            <a:endParaRPr lang="en-US"/>
          </a:p>
        </p:txBody>
      </p:sp>
    </p:spTree>
    <p:extLst>
      <p:ext uri="{BB962C8B-B14F-4D97-AF65-F5344CB8AC3E}">
        <p14:creationId xmlns:p14="http://schemas.microsoft.com/office/powerpoint/2010/main" val="1034619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27" y="0"/>
            <a:ext cx="12105373" cy="6785811"/>
          </a:xfrm>
        </p:spPr>
      </p:pic>
      <p:sp>
        <p:nvSpPr>
          <p:cNvPr id="2" name="Date Placeholder 1"/>
          <p:cNvSpPr>
            <a:spLocks noGrp="1"/>
          </p:cNvSpPr>
          <p:nvPr>
            <p:ph type="dt" sz="half" idx="10"/>
          </p:nvPr>
        </p:nvSpPr>
        <p:spPr/>
        <p:txBody>
          <a:bodyPr/>
          <a:lstStyle/>
          <a:p>
            <a:fld id="{EAECE570-5230-4288-901E-34E189EE1D32}" type="datetime1">
              <a:rPr lang="en-US" smtClean="0"/>
              <a:t>4/27/2022</a:t>
            </a:fld>
            <a:endParaRPr lang="en-US"/>
          </a:p>
        </p:txBody>
      </p:sp>
      <p:sp>
        <p:nvSpPr>
          <p:cNvPr id="3" name="Slide Number Placeholder 2"/>
          <p:cNvSpPr>
            <a:spLocks noGrp="1"/>
          </p:cNvSpPr>
          <p:nvPr>
            <p:ph type="sldNum" sz="quarter" idx="12"/>
          </p:nvPr>
        </p:nvSpPr>
        <p:spPr/>
        <p:txBody>
          <a:bodyPr/>
          <a:lstStyle/>
          <a:p>
            <a:fld id="{885754C3-B687-9443-80E7-D32631DB6E70}" type="slidenum">
              <a:rPr lang="en-US" smtClean="0"/>
              <a:pPr/>
              <a:t>30</a:t>
            </a:fld>
            <a:endParaRPr lang="en-US"/>
          </a:p>
        </p:txBody>
      </p:sp>
    </p:spTree>
    <p:extLst>
      <p:ext uri="{BB962C8B-B14F-4D97-AF65-F5344CB8AC3E}">
        <p14:creationId xmlns:p14="http://schemas.microsoft.com/office/powerpoint/2010/main" val="183738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77" y="-1"/>
            <a:ext cx="11983452" cy="6651057"/>
          </a:xfrm>
        </p:spPr>
      </p:pic>
      <p:sp>
        <p:nvSpPr>
          <p:cNvPr id="2" name="Date Placeholder 1"/>
          <p:cNvSpPr>
            <a:spLocks noGrp="1"/>
          </p:cNvSpPr>
          <p:nvPr>
            <p:ph type="dt" sz="half" idx="10"/>
          </p:nvPr>
        </p:nvSpPr>
        <p:spPr/>
        <p:txBody>
          <a:bodyPr/>
          <a:lstStyle/>
          <a:p>
            <a:fld id="{D3A8D26B-AEF7-4D43-BFCE-7B2AD7EE9E0B}" type="datetime1">
              <a:rPr lang="en-US" smtClean="0"/>
              <a:t>4/27/2022</a:t>
            </a:fld>
            <a:endParaRPr lang="en-US"/>
          </a:p>
        </p:txBody>
      </p:sp>
      <p:sp>
        <p:nvSpPr>
          <p:cNvPr id="3" name="Slide Number Placeholder 2"/>
          <p:cNvSpPr>
            <a:spLocks noGrp="1"/>
          </p:cNvSpPr>
          <p:nvPr>
            <p:ph type="sldNum" sz="quarter" idx="12"/>
          </p:nvPr>
        </p:nvSpPr>
        <p:spPr/>
        <p:txBody>
          <a:bodyPr/>
          <a:lstStyle/>
          <a:p>
            <a:fld id="{885754C3-B687-9443-80E7-D32631DB6E70}" type="slidenum">
              <a:rPr lang="en-US" smtClean="0"/>
              <a:pPr/>
              <a:t>31</a:t>
            </a:fld>
            <a:endParaRPr lang="en-US"/>
          </a:p>
        </p:txBody>
      </p:sp>
    </p:spTree>
    <p:extLst>
      <p:ext uri="{BB962C8B-B14F-4D97-AF65-F5344CB8AC3E}">
        <p14:creationId xmlns:p14="http://schemas.microsoft.com/office/powerpoint/2010/main" val="880873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4471"/>
            <a:ext cx="3676361" cy="645175"/>
          </a:xfrm>
        </p:spPr>
        <p:txBody>
          <a:bodyPr/>
          <a:lstStyle/>
          <a:p>
            <a:r>
              <a:rPr lang="en-US" dirty="0"/>
              <a:t>SUICIDE</a:t>
            </a:r>
          </a:p>
        </p:txBody>
      </p:sp>
      <p:sp>
        <p:nvSpPr>
          <p:cNvPr id="3" name="Content Placeholder 2"/>
          <p:cNvSpPr>
            <a:spLocks noGrp="1"/>
          </p:cNvSpPr>
          <p:nvPr>
            <p:ph idx="1"/>
          </p:nvPr>
        </p:nvSpPr>
        <p:spPr>
          <a:xfrm>
            <a:off x="279132" y="779647"/>
            <a:ext cx="11579191" cy="5346518"/>
          </a:xfrm>
        </p:spPr>
        <p:txBody>
          <a:bodyPr>
            <a:noAutofit/>
          </a:bodyPr>
          <a:lstStyle/>
          <a:p>
            <a:pPr algn="just">
              <a:lnSpc>
                <a:spcPct val="150000"/>
              </a:lnSpc>
            </a:pPr>
            <a:r>
              <a:rPr lang="en-US" sz="2100" dirty="0">
                <a:solidFill>
                  <a:schemeClr val="tx1"/>
                </a:solidFill>
              </a:rPr>
              <a:t>Suicide is the intentional act of killing oneself. Suicidal thoughts are </a:t>
            </a:r>
            <a:r>
              <a:rPr lang="en-US" sz="2100" dirty="0" smtClean="0">
                <a:solidFill>
                  <a:schemeClr val="tx1"/>
                </a:solidFill>
              </a:rPr>
              <a:t>common in </a:t>
            </a:r>
            <a:r>
              <a:rPr lang="en-US" sz="2100" dirty="0">
                <a:solidFill>
                  <a:schemeClr val="tx1"/>
                </a:solidFill>
              </a:rPr>
              <a:t>people with mood disorders, especially </a:t>
            </a:r>
            <a:r>
              <a:rPr lang="en-US" sz="2100" dirty="0" smtClean="0">
                <a:solidFill>
                  <a:schemeClr val="tx1"/>
                </a:solidFill>
              </a:rPr>
              <a:t>depression</a:t>
            </a:r>
          </a:p>
          <a:p>
            <a:pPr algn="just">
              <a:lnSpc>
                <a:spcPct val="150000"/>
              </a:lnSpc>
            </a:pPr>
            <a:r>
              <a:rPr lang="en-US" sz="2100" dirty="0" smtClean="0">
                <a:solidFill>
                  <a:schemeClr val="tx1"/>
                </a:solidFill>
              </a:rPr>
              <a:t>Suicide </a:t>
            </a:r>
            <a:r>
              <a:rPr lang="en-US" sz="2100" dirty="0">
                <a:solidFill>
                  <a:schemeClr val="tx1"/>
                </a:solidFill>
              </a:rPr>
              <a:t>attempts are estimated to be 8 to 10 </a:t>
            </a:r>
            <a:r>
              <a:rPr lang="en-US" sz="2100" dirty="0" smtClean="0">
                <a:solidFill>
                  <a:schemeClr val="tx1"/>
                </a:solidFill>
              </a:rPr>
              <a:t>times higher </a:t>
            </a:r>
            <a:r>
              <a:rPr lang="en-US" sz="2100" dirty="0">
                <a:solidFill>
                  <a:schemeClr val="tx1"/>
                </a:solidFill>
              </a:rPr>
              <a:t>than completed </a:t>
            </a:r>
            <a:r>
              <a:rPr lang="en-US" sz="2100" dirty="0" smtClean="0">
                <a:solidFill>
                  <a:schemeClr val="tx1"/>
                </a:solidFill>
              </a:rPr>
              <a:t>suicides men commit. approximately </a:t>
            </a:r>
            <a:r>
              <a:rPr lang="en-US" sz="2100" dirty="0">
                <a:solidFill>
                  <a:schemeClr val="tx1"/>
                </a:solidFill>
              </a:rPr>
              <a:t>72% of suicides, which is roughly three times the rate </a:t>
            </a:r>
            <a:r>
              <a:rPr lang="en-US" sz="2100" dirty="0" smtClean="0">
                <a:solidFill>
                  <a:schemeClr val="tx1"/>
                </a:solidFill>
              </a:rPr>
              <a:t>of women</a:t>
            </a:r>
            <a:r>
              <a:rPr lang="en-US" sz="2100" dirty="0">
                <a:solidFill>
                  <a:schemeClr val="tx1"/>
                </a:solidFill>
              </a:rPr>
              <a:t>, although women are four times more likely than men to </a:t>
            </a:r>
            <a:r>
              <a:rPr lang="en-US" sz="2100" dirty="0" smtClean="0">
                <a:solidFill>
                  <a:schemeClr val="tx1"/>
                </a:solidFill>
              </a:rPr>
              <a:t>attempt suicide</a:t>
            </a:r>
            <a:r>
              <a:rPr lang="en-US" sz="2100" dirty="0">
                <a:solidFill>
                  <a:schemeClr val="tx1"/>
                </a:solidFill>
              </a:rPr>
              <a:t>. The higher suicide rates for men are partly the result of the </a:t>
            </a:r>
            <a:r>
              <a:rPr lang="en-US" sz="2100" dirty="0" smtClean="0">
                <a:solidFill>
                  <a:schemeClr val="tx1"/>
                </a:solidFill>
              </a:rPr>
              <a:t>method chosen </a:t>
            </a:r>
            <a:r>
              <a:rPr lang="en-US" sz="2100" dirty="0">
                <a:solidFill>
                  <a:schemeClr val="tx1"/>
                </a:solidFill>
              </a:rPr>
              <a:t>(e.g., shooting, hanging, jumping from a high place). Women are </a:t>
            </a:r>
            <a:r>
              <a:rPr lang="en-US" sz="2100" dirty="0" smtClean="0">
                <a:solidFill>
                  <a:schemeClr val="tx1"/>
                </a:solidFill>
              </a:rPr>
              <a:t>more likely </a:t>
            </a:r>
            <a:r>
              <a:rPr lang="en-US" sz="2100" dirty="0">
                <a:solidFill>
                  <a:schemeClr val="tx1"/>
                </a:solidFill>
              </a:rPr>
              <a:t>to overdose on medication. Men, young women, whites, and </a:t>
            </a:r>
            <a:r>
              <a:rPr lang="en-US" sz="2100" dirty="0" smtClean="0">
                <a:solidFill>
                  <a:schemeClr val="tx1"/>
                </a:solidFill>
              </a:rPr>
              <a:t>separated and </a:t>
            </a:r>
            <a:r>
              <a:rPr lang="en-US" sz="2100" dirty="0">
                <a:solidFill>
                  <a:schemeClr val="tx1"/>
                </a:solidFill>
              </a:rPr>
              <a:t>divorced people are at increased risk for suicide. Adults older than </a:t>
            </a:r>
            <a:r>
              <a:rPr lang="en-US" sz="2100" dirty="0" smtClean="0">
                <a:solidFill>
                  <a:schemeClr val="tx1"/>
                </a:solidFill>
              </a:rPr>
              <a:t>65 years </a:t>
            </a:r>
            <a:r>
              <a:rPr lang="en-US" sz="2100" dirty="0">
                <a:solidFill>
                  <a:schemeClr val="tx1"/>
                </a:solidFill>
              </a:rPr>
              <a:t>compose 10% of the population but account for 25% of suicides.</a:t>
            </a:r>
          </a:p>
          <a:p>
            <a:pPr algn="just">
              <a:lnSpc>
                <a:spcPct val="150000"/>
              </a:lnSpc>
            </a:pPr>
            <a:r>
              <a:rPr lang="en-US" sz="2100" dirty="0">
                <a:solidFill>
                  <a:schemeClr val="tx1"/>
                </a:solidFill>
              </a:rPr>
              <a:t>Suicide is the second leading cause of death (after accidents) among </a:t>
            </a:r>
            <a:r>
              <a:rPr lang="en-US" sz="2100" dirty="0" smtClean="0">
                <a:solidFill>
                  <a:schemeClr val="tx1"/>
                </a:solidFill>
              </a:rPr>
              <a:t>people aged </a:t>
            </a:r>
            <a:r>
              <a:rPr lang="en-US" sz="2100" dirty="0">
                <a:solidFill>
                  <a:schemeClr val="tx1"/>
                </a:solidFill>
              </a:rPr>
              <a:t>15 to 24 years. The rate of suicide is increasing most rapidly </a:t>
            </a:r>
            <a:r>
              <a:rPr lang="en-US" sz="2100" dirty="0" smtClean="0">
                <a:solidFill>
                  <a:schemeClr val="tx1"/>
                </a:solidFill>
              </a:rPr>
              <a:t>among those </a:t>
            </a:r>
            <a:r>
              <a:rPr lang="en-US" sz="2100" dirty="0">
                <a:solidFill>
                  <a:schemeClr val="tx1"/>
                </a:solidFill>
              </a:rPr>
              <a:t>ages 45 to 65 years</a:t>
            </a:r>
          </a:p>
        </p:txBody>
      </p:sp>
      <p:sp>
        <p:nvSpPr>
          <p:cNvPr id="4" name="Date Placeholder 3"/>
          <p:cNvSpPr>
            <a:spLocks noGrp="1"/>
          </p:cNvSpPr>
          <p:nvPr>
            <p:ph type="dt" sz="half" idx="10"/>
          </p:nvPr>
        </p:nvSpPr>
        <p:spPr/>
        <p:txBody>
          <a:bodyPr/>
          <a:lstStyle/>
          <a:p>
            <a:fld id="{FAC15B99-62AD-4E08-80CA-3E823B7C165B}"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32</a:t>
            </a:fld>
            <a:endParaRPr lang="en-US"/>
          </a:p>
        </p:txBody>
      </p:sp>
    </p:spTree>
    <p:extLst>
      <p:ext uri="{BB962C8B-B14F-4D97-AF65-F5344CB8AC3E}">
        <p14:creationId xmlns:p14="http://schemas.microsoft.com/office/powerpoint/2010/main" val="1708423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58" y="1"/>
            <a:ext cx="11588817" cy="6126164"/>
          </a:xfrm>
        </p:spPr>
        <p:txBody>
          <a:bodyPr>
            <a:noAutofit/>
          </a:bodyPr>
          <a:lstStyle/>
          <a:p>
            <a:pPr algn="just">
              <a:lnSpc>
                <a:spcPct val="150000"/>
              </a:lnSpc>
            </a:pPr>
            <a:r>
              <a:rPr lang="en-US" sz="2400" dirty="0">
                <a:solidFill>
                  <a:schemeClr val="tx1"/>
                </a:solidFill>
              </a:rPr>
              <a:t>Clients with psychiatric disorders, especially depression, bipolar </a:t>
            </a:r>
            <a:r>
              <a:rPr lang="en-US" sz="2400" dirty="0" smtClean="0">
                <a:solidFill>
                  <a:schemeClr val="tx1"/>
                </a:solidFill>
              </a:rPr>
              <a:t>disorder, schizophrenia</a:t>
            </a:r>
            <a:r>
              <a:rPr lang="en-US" sz="2400" dirty="0">
                <a:solidFill>
                  <a:schemeClr val="tx1"/>
                </a:solidFill>
              </a:rPr>
              <a:t>, substance abuse, posttraumatic stress disorder, and </a:t>
            </a:r>
            <a:r>
              <a:rPr lang="en-US" sz="2400" dirty="0" smtClean="0">
                <a:solidFill>
                  <a:schemeClr val="tx1"/>
                </a:solidFill>
              </a:rPr>
              <a:t>borderline personality </a:t>
            </a:r>
            <a:r>
              <a:rPr lang="en-US" sz="2400" dirty="0">
                <a:solidFill>
                  <a:schemeClr val="tx1"/>
                </a:solidFill>
              </a:rPr>
              <a:t>disorder, are at increased risk for suicide. Chronic </a:t>
            </a:r>
            <a:r>
              <a:rPr lang="en-US" sz="2400" dirty="0" smtClean="0">
                <a:solidFill>
                  <a:schemeClr val="tx1"/>
                </a:solidFill>
              </a:rPr>
              <a:t>medical illnesses </a:t>
            </a:r>
            <a:r>
              <a:rPr lang="en-US" sz="2400" dirty="0">
                <a:solidFill>
                  <a:schemeClr val="tx1"/>
                </a:solidFill>
              </a:rPr>
              <a:t>associated with increased risk for suicide include cancer, HIV </a:t>
            </a:r>
            <a:r>
              <a:rPr lang="en-US" sz="2400" dirty="0" smtClean="0">
                <a:solidFill>
                  <a:schemeClr val="tx1"/>
                </a:solidFill>
              </a:rPr>
              <a:t>or AIDS</a:t>
            </a:r>
            <a:r>
              <a:rPr lang="en-US" sz="2400" dirty="0">
                <a:solidFill>
                  <a:schemeClr val="tx1"/>
                </a:solidFill>
              </a:rPr>
              <a:t>, diabetes, cerebrovascular accidents, and head and spinal cord </a:t>
            </a:r>
            <a:r>
              <a:rPr lang="en-US" sz="2400" dirty="0" smtClean="0">
                <a:solidFill>
                  <a:schemeClr val="tx1"/>
                </a:solidFill>
              </a:rPr>
              <a:t>injury</a:t>
            </a:r>
          </a:p>
          <a:p>
            <a:pPr algn="just">
              <a:lnSpc>
                <a:spcPct val="150000"/>
              </a:lnSpc>
            </a:pPr>
            <a:r>
              <a:rPr lang="en-US" sz="2400" dirty="0">
                <a:solidFill>
                  <a:schemeClr val="tx1"/>
                </a:solidFill>
              </a:rPr>
              <a:t>Environmental factors that increase suicide risk include isolation, recent </a:t>
            </a:r>
            <a:r>
              <a:rPr lang="en-US" sz="2400" dirty="0" smtClean="0">
                <a:solidFill>
                  <a:schemeClr val="tx1"/>
                </a:solidFill>
              </a:rPr>
              <a:t>loss, lack </a:t>
            </a:r>
            <a:r>
              <a:rPr lang="en-US" sz="2400" dirty="0">
                <a:solidFill>
                  <a:schemeClr val="tx1"/>
                </a:solidFill>
              </a:rPr>
              <a:t>of social support, unemployment, critical life events, and family </a:t>
            </a:r>
            <a:r>
              <a:rPr lang="en-US" sz="2400" dirty="0" smtClean="0">
                <a:solidFill>
                  <a:schemeClr val="tx1"/>
                </a:solidFill>
              </a:rPr>
              <a:t>history of </a:t>
            </a:r>
            <a:r>
              <a:rPr lang="en-US" sz="2400" dirty="0">
                <a:solidFill>
                  <a:schemeClr val="tx1"/>
                </a:solidFill>
              </a:rPr>
              <a:t>depression or suicide. </a:t>
            </a:r>
            <a:endParaRPr lang="en-US" sz="2400" dirty="0" smtClean="0">
              <a:solidFill>
                <a:schemeClr val="tx1"/>
              </a:solidFill>
            </a:endParaRPr>
          </a:p>
          <a:p>
            <a:pPr algn="just">
              <a:lnSpc>
                <a:spcPct val="150000"/>
              </a:lnSpc>
            </a:pPr>
            <a:r>
              <a:rPr lang="en-US" sz="2400" dirty="0" smtClean="0">
                <a:solidFill>
                  <a:schemeClr val="tx1"/>
                </a:solidFill>
              </a:rPr>
              <a:t>Behavioral </a:t>
            </a:r>
            <a:r>
              <a:rPr lang="en-US" sz="2400" dirty="0">
                <a:solidFill>
                  <a:schemeClr val="tx1"/>
                </a:solidFill>
              </a:rPr>
              <a:t>factors that increase risk </a:t>
            </a:r>
            <a:r>
              <a:rPr lang="en-US" sz="2400" dirty="0" smtClean="0">
                <a:solidFill>
                  <a:schemeClr val="tx1"/>
                </a:solidFill>
              </a:rPr>
              <a:t>include impulsivity</a:t>
            </a:r>
            <a:r>
              <a:rPr lang="en-US" sz="2400" dirty="0">
                <a:solidFill>
                  <a:schemeClr val="tx1"/>
                </a:solidFill>
              </a:rPr>
              <a:t>, erratic or unexplained changes from usual behavior, and </a:t>
            </a:r>
            <a:r>
              <a:rPr lang="en-US" sz="2400" dirty="0" smtClean="0">
                <a:solidFill>
                  <a:schemeClr val="tx1"/>
                </a:solidFill>
              </a:rPr>
              <a:t>unstable lifestyle</a:t>
            </a:r>
            <a:endParaRPr lang="en-US" sz="2400" dirty="0">
              <a:solidFill>
                <a:schemeClr val="tx1"/>
              </a:solidFill>
            </a:endParaRPr>
          </a:p>
        </p:txBody>
      </p:sp>
      <p:sp>
        <p:nvSpPr>
          <p:cNvPr id="2" name="Date Placeholder 1"/>
          <p:cNvSpPr>
            <a:spLocks noGrp="1"/>
          </p:cNvSpPr>
          <p:nvPr>
            <p:ph type="dt" sz="half" idx="10"/>
          </p:nvPr>
        </p:nvSpPr>
        <p:spPr/>
        <p:txBody>
          <a:bodyPr/>
          <a:lstStyle/>
          <a:p>
            <a:fld id="{3C29A1BB-6855-466A-A808-ED9A55717706}"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33</a:t>
            </a:fld>
            <a:endParaRPr lang="en-US"/>
          </a:p>
        </p:txBody>
      </p:sp>
    </p:spTree>
    <p:extLst>
      <p:ext uri="{BB962C8B-B14F-4D97-AF65-F5344CB8AC3E}">
        <p14:creationId xmlns:p14="http://schemas.microsoft.com/office/powerpoint/2010/main" val="3815825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 y="86627"/>
            <a:ext cx="11948695" cy="6771373"/>
          </a:xfrm>
        </p:spPr>
        <p:txBody>
          <a:bodyPr>
            <a:normAutofit/>
          </a:bodyPr>
          <a:lstStyle/>
          <a:p>
            <a:pPr algn="just"/>
            <a:r>
              <a:rPr lang="en-US" b="1" dirty="0">
                <a:solidFill>
                  <a:srgbClr val="FF0000"/>
                </a:solidFill>
              </a:rPr>
              <a:t>Suicidal ideation </a:t>
            </a:r>
            <a:r>
              <a:rPr lang="en-US" dirty="0">
                <a:solidFill>
                  <a:schemeClr val="tx1"/>
                </a:solidFill>
              </a:rPr>
              <a:t>means thinking about killing oneself. Active </a:t>
            </a:r>
            <a:r>
              <a:rPr lang="en-US" dirty="0" smtClean="0">
                <a:solidFill>
                  <a:schemeClr val="tx1"/>
                </a:solidFill>
              </a:rPr>
              <a:t>suicidal ideation </a:t>
            </a:r>
            <a:r>
              <a:rPr lang="en-US" dirty="0">
                <a:solidFill>
                  <a:schemeClr val="tx1"/>
                </a:solidFill>
              </a:rPr>
              <a:t>is when a person thinks about and seeks ways to commit suicide.</a:t>
            </a:r>
          </a:p>
          <a:p>
            <a:pPr algn="just"/>
            <a:r>
              <a:rPr lang="en-US" b="1" dirty="0">
                <a:solidFill>
                  <a:srgbClr val="FF0000"/>
                </a:solidFill>
              </a:rPr>
              <a:t>Passive suicidal ideation </a:t>
            </a:r>
            <a:r>
              <a:rPr lang="en-US" dirty="0">
                <a:solidFill>
                  <a:schemeClr val="tx1"/>
                </a:solidFill>
              </a:rPr>
              <a:t>is when a person thinks about wanting to die </a:t>
            </a:r>
            <a:r>
              <a:rPr lang="en-US" dirty="0" smtClean="0">
                <a:solidFill>
                  <a:schemeClr val="tx1"/>
                </a:solidFill>
              </a:rPr>
              <a:t>or wishes </a:t>
            </a:r>
            <a:r>
              <a:rPr lang="en-US" dirty="0">
                <a:solidFill>
                  <a:schemeClr val="tx1"/>
                </a:solidFill>
              </a:rPr>
              <a:t>he or she were dead but has no plans to cause his or her death. </a:t>
            </a:r>
            <a:endParaRPr lang="en-US" dirty="0" smtClean="0">
              <a:solidFill>
                <a:schemeClr val="tx1"/>
              </a:solidFill>
            </a:endParaRPr>
          </a:p>
          <a:p>
            <a:pPr algn="just"/>
            <a:r>
              <a:rPr lang="en-US" dirty="0" smtClean="0">
                <a:solidFill>
                  <a:schemeClr val="tx1"/>
                </a:solidFill>
              </a:rPr>
              <a:t>People with </a:t>
            </a:r>
            <a:r>
              <a:rPr lang="en-US" b="1" dirty="0">
                <a:solidFill>
                  <a:srgbClr val="FF0000"/>
                </a:solidFill>
              </a:rPr>
              <a:t>active suicidal </a:t>
            </a:r>
            <a:r>
              <a:rPr lang="en-US" dirty="0">
                <a:solidFill>
                  <a:schemeClr val="tx1"/>
                </a:solidFill>
              </a:rPr>
              <a:t>ideation are considered more potentially lethal.</a:t>
            </a:r>
          </a:p>
          <a:p>
            <a:pPr algn="just"/>
            <a:r>
              <a:rPr lang="en-US" b="1" dirty="0">
                <a:solidFill>
                  <a:srgbClr val="FF0000"/>
                </a:solidFill>
              </a:rPr>
              <a:t>Attempted suicide</a:t>
            </a:r>
            <a:r>
              <a:rPr lang="en-US" dirty="0">
                <a:solidFill>
                  <a:schemeClr val="tx1"/>
                </a:solidFill>
              </a:rPr>
              <a:t> is a suicidal act that either failed or was incomplete. </a:t>
            </a:r>
            <a:r>
              <a:rPr lang="en-US" dirty="0" smtClean="0">
                <a:solidFill>
                  <a:schemeClr val="tx1"/>
                </a:solidFill>
              </a:rPr>
              <a:t>In an </a:t>
            </a:r>
            <a:r>
              <a:rPr lang="en-US" dirty="0">
                <a:solidFill>
                  <a:schemeClr val="tx1"/>
                </a:solidFill>
              </a:rPr>
              <a:t>incomplete suicide attempt, the person did not finish the act because </a:t>
            </a:r>
            <a:endParaRPr lang="en-US" dirty="0" smtClean="0">
              <a:solidFill>
                <a:schemeClr val="tx1"/>
              </a:solidFill>
            </a:endParaRPr>
          </a:p>
          <a:p>
            <a:pPr algn="just"/>
            <a:r>
              <a:rPr lang="en-US" dirty="0" smtClean="0">
                <a:solidFill>
                  <a:schemeClr val="tx1"/>
                </a:solidFill>
              </a:rPr>
              <a:t>(1) someone </a:t>
            </a:r>
            <a:r>
              <a:rPr lang="en-US" dirty="0">
                <a:solidFill>
                  <a:schemeClr val="tx1"/>
                </a:solidFill>
              </a:rPr>
              <a:t>recognized the suicide attempt and responded or </a:t>
            </a:r>
            <a:endParaRPr lang="en-US" dirty="0" smtClean="0">
              <a:solidFill>
                <a:schemeClr val="tx1"/>
              </a:solidFill>
            </a:endParaRPr>
          </a:p>
          <a:p>
            <a:pPr algn="just"/>
            <a:r>
              <a:rPr lang="en-US" dirty="0" smtClean="0">
                <a:solidFill>
                  <a:schemeClr val="tx1"/>
                </a:solidFill>
              </a:rPr>
              <a:t>(</a:t>
            </a:r>
            <a:r>
              <a:rPr lang="en-US" dirty="0">
                <a:solidFill>
                  <a:schemeClr val="tx1"/>
                </a:solidFill>
              </a:rPr>
              <a:t>2) the person </a:t>
            </a:r>
            <a:r>
              <a:rPr lang="en-US" dirty="0" smtClean="0">
                <a:solidFill>
                  <a:schemeClr val="tx1"/>
                </a:solidFill>
              </a:rPr>
              <a:t>was discovered </a:t>
            </a:r>
            <a:r>
              <a:rPr lang="en-US" dirty="0">
                <a:solidFill>
                  <a:schemeClr val="tx1"/>
                </a:solidFill>
              </a:rPr>
              <a:t>and rescued</a:t>
            </a:r>
            <a:r>
              <a:rPr lang="en-US" dirty="0" smtClean="0">
                <a:solidFill>
                  <a:schemeClr val="tx1"/>
                </a:solidFill>
              </a:rPr>
              <a:t>.</a:t>
            </a:r>
          </a:p>
          <a:p>
            <a:pPr algn="just"/>
            <a:r>
              <a:rPr lang="en-US" dirty="0">
                <a:solidFill>
                  <a:schemeClr val="tx1"/>
                </a:solidFill>
              </a:rPr>
              <a:t>Suicide involves </a:t>
            </a:r>
            <a:r>
              <a:rPr lang="en-US" dirty="0" smtClean="0">
                <a:solidFill>
                  <a:schemeClr val="tx1"/>
                </a:solidFill>
              </a:rPr>
              <a:t>ambivalence</a:t>
            </a:r>
          </a:p>
          <a:p>
            <a:pPr algn="just"/>
            <a:r>
              <a:rPr lang="en-US" dirty="0">
                <a:solidFill>
                  <a:schemeClr val="tx1"/>
                </a:solidFill>
              </a:rPr>
              <a:t>Most people with suicidal ideation send either direct or indirect signals </a:t>
            </a:r>
            <a:r>
              <a:rPr lang="en-US" dirty="0" smtClean="0">
                <a:solidFill>
                  <a:schemeClr val="tx1"/>
                </a:solidFill>
              </a:rPr>
              <a:t>to others </a:t>
            </a:r>
            <a:r>
              <a:rPr lang="en-US" dirty="0">
                <a:solidFill>
                  <a:schemeClr val="tx1"/>
                </a:solidFill>
              </a:rPr>
              <a:t>about their intent to harm </a:t>
            </a:r>
            <a:r>
              <a:rPr lang="en-US" dirty="0" err="1" smtClean="0">
                <a:solidFill>
                  <a:schemeClr val="tx1"/>
                </a:solidFill>
              </a:rPr>
              <a:t>themselves.A</a:t>
            </a:r>
            <a:r>
              <a:rPr lang="en-US" dirty="0" smtClean="0">
                <a:solidFill>
                  <a:schemeClr val="tx1"/>
                </a:solidFill>
              </a:rPr>
              <a:t> </a:t>
            </a:r>
            <a:r>
              <a:rPr lang="en-US" dirty="0">
                <a:solidFill>
                  <a:schemeClr val="tx1"/>
                </a:solidFill>
              </a:rPr>
              <a:t>few people who commit suicide give no warning signs. Some artfully </a:t>
            </a:r>
            <a:r>
              <a:rPr lang="en-US" dirty="0" smtClean="0">
                <a:solidFill>
                  <a:schemeClr val="tx1"/>
                </a:solidFill>
              </a:rPr>
              <a:t>hide their </a:t>
            </a:r>
            <a:r>
              <a:rPr lang="en-US" dirty="0">
                <a:solidFill>
                  <a:schemeClr val="tx1"/>
                </a:solidFill>
              </a:rPr>
              <a:t>distress and suicide </a:t>
            </a:r>
            <a:r>
              <a:rPr lang="en-US" dirty="0" smtClean="0">
                <a:solidFill>
                  <a:schemeClr val="tx1"/>
                </a:solidFill>
              </a:rPr>
              <a:t>plans.</a:t>
            </a:r>
          </a:p>
          <a:p>
            <a:pPr algn="just"/>
            <a:r>
              <a:rPr lang="en-US" sz="2400" b="1" dirty="0" smtClean="0">
                <a:solidFill>
                  <a:srgbClr val="FF0000"/>
                </a:solidFill>
              </a:rPr>
              <a:t>(Plans</a:t>
            </a:r>
            <a:r>
              <a:rPr lang="en-US" sz="2400" b="1" dirty="0">
                <a:solidFill>
                  <a:srgbClr val="FF0000"/>
                </a:solidFill>
              </a:rPr>
              <a:t>+ Means</a:t>
            </a:r>
            <a:r>
              <a:rPr lang="en-US" sz="2400" b="1" dirty="0" smtClean="0">
                <a:solidFill>
                  <a:srgbClr val="FF0000"/>
                </a:solidFill>
              </a:rPr>
              <a:t>+ preparations </a:t>
            </a:r>
            <a:r>
              <a:rPr lang="en-US" sz="2400" b="1" dirty="0">
                <a:solidFill>
                  <a:srgbClr val="FF0000"/>
                </a:solidFill>
              </a:rPr>
              <a:t>for </a:t>
            </a:r>
            <a:r>
              <a:rPr lang="en-US" sz="2400" b="1" dirty="0" smtClean="0">
                <a:solidFill>
                  <a:srgbClr val="FF0000"/>
                </a:solidFill>
              </a:rPr>
              <a:t>death+ Time and Place)</a:t>
            </a:r>
          </a:p>
          <a:p>
            <a:pPr algn="just"/>
            <a:endParaRPr lang="en-US" dirty="0">
              <a:solidFill>
                <a:schemeClr val="tx1"/>
              </a:solidFill>
            </a:endParaRPr>
          </a:p>
        </p:txBody>
      </p:sp>
      <p:sp>
        <p:nvSpPr>
          <p:cNvPr id="2" name="Date Placeholder 1"/>
          <p:cNvSpPr>
            <a:spLocks noGrp="1"/>
          </p:cNvSpPr>
          <p:nvPr>
            <p:ph type="dt" sz="half" idx="10"/>
          </p:nvPr>
        </p:nvSpPr>
        <p:spPr/>
        <p:txBody>
          <a:bodyPr/>
          <a:lstStyle/>
          <a:p>
            <a:fld id="{5A57D999-FFF7-4020-AC9F-696B8D4113D7}"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34</a:t>
            </a:fld>
            <a:endParaRPr lang="en-US"/>
          </a:p>
        </p:txBody>
      </p:sp>
    </p:spTree>
    <p:extLst>
      <p:ext uri="{BB962C8B-B14F-4D97-AF65-F5344CB8AC3E}">
        <p14:creationId xmlns:p14="http://schemas.microsoft.com/office/powerpoint/2010/main" val="3475246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632" y="121921"/>
            <a:ext cx="10318327" cy="6004244"/>
          </a:xfrm>
        </p:spPr>
        <p:txBody>
          <a:bodyPr>
            <a:noAutofit/>
          </a:bodyPr>
          <a:lstStyle/>
          <a:p>
            <a:pPr algn="just"/>
            <a:r>
              <a:rPr lang="en-US" sz="2400" dirty="0" smtClean="0">
                <a:solidFill>
                  <a:schemeClr val="tx1"/>
                </a:solidFill>
              </a:rPr>
              <a:t> Conducting a suicide lethality assessment involves determining the degree to which the person has planned his or her death, including time, method, tools</a:t>
            </a:r>
            <a:r>
              <a:rPr lang="en-US" sz="2400" dirty="0">
                <a:solidFill>
                  <a:schemeClr val="tx1"/>
                </a:solidFill>
              </a:rPr>
              <a:t>, place, person to find the body, reason, and funeral plans.</a:t>
            </a:r>
          </a:p>
          <a:p>
            <a:pPr algn="just"/>
            <a:r>
              <a:rPr lang="en-US" sz="2400" dirty="0">
                <a:solidFill>
                  <a:schemeClr val="tx1"/>
                </a:solidFill>
              </a:rPr>
              <a:t>. Nursing interventions for a client at risk for suicide involve keeping </a:t>
            </a:r>
            <a:r>
              <a:rPr lang="en-US" sz="2400" dirty="0" smtClean="0">
                <a:solidFill>
                  <a:schemeClr val="tx1"/>
                </a:solidFill>
              </a:rPr>
              <a:t>the person </a:t>
            </a:r>
            <a:r>
              <a:rPr lang="en-US" sz="2400" dirty="0">
                <a:solidFill>
                  <a:schemeClr val="tx1"/>
                </a:solidFill>
              </a:rPr>
              <a:t>safe by instituting a no-suicide contract, ensuring </a:t>
            </a:r>
            <a:r>
              <a:rPr lang="en-US" sz="2400" dirty="0" smtClean="0">
                <a:solidFill>
                  <a:schemeClr val="tx1"/>
                </a:solidFill>
              </a:rPr>
              <a:t>close supervision</a:t>
            </a:r>
            <a:r>
              <a:rPr lang="en-US" sz="2400" dirty="0">
                <a:solidFill>
                  <a:schemeClr val="tx1"/>
                </a:solidFill>
              </a:rPr>
              <a:t>, and removing objects that the person could use to </a:t>
            </a:r>
            <a:r>
              <a:rPr lang="en-US" sz="2400" dirty="0" smtClean="0">
                <a:solidFill>
                  <a:schemeClr val="tx1"/>
                </a:solidFill>
              </a:rPr>
              <a:t>commit suicide</a:t>
            </a:r>
            <a:r>
              <a:rPr lang="en-US" sz="2400" dirty="0">
                <a:solidFill>
                  <a:schemeClr val="tx1"/>
                </a:solidFill>
              </a:rPr>
              <a:t>.</a:t>
            </a:r>
          </a:p>
        </p:txBody>
      </p:sp>
      <p:sp>
        <p:nvSpPr>
          <p:cNvPr id="2" name="Date Placeholder 1"/>
          <p:cNvSpPr>
            <a:spLocks noGrp="1"/>
          </p:cNvSpPr>
          <p:nvPr>
            <p:ph type="dt" sz="half" idx="10"/>
          </p:nvPr>
        </p:nvSpPr>
        <p:spPr/>
        <p:txBody>
          <a:bodyPr/>
          <a:lstStyle/>
          <a:p>
            <a:fld id="{E6C56162-0928-42CF-BF0C-3BAE9C1ADE5F}"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35</a:t>
            </a:fld>
            <a:endParaRPr lang="en-US"/>
          </a:p>
        </p:txBody>
      </p:sp>
    </p:spTree>
    <p:extLst>
      <p:ext uri="{BB962C8B-B14F-4D97-AF65-F5344CB8AC3E}">
        <p14:creationId xmlns:p14="http://schemas.microsoft.com/office/powerpoint/2010/main" val="2962801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8F6EF2-622D-4F2F-9B60-94064B008B19}"/>
              </a:ext>
            </a:extLst>
          </p:cNvPr>
          <p:cNvPicPr>
            <a:picLocks noChangeAspect="1"/>
          </p:cNvPicPr>
          <p:nvPr/>
        </p:nvPicPr>
        <p:blipFill>
          <a:blip r:embed="rId2"/>
          <a:stretch>
            <a:fillRect/>
          </a:stretch>
        </p:blipFill>
        <p:spPr>
          <a:xfrm>
            <a:off x="0" y="0"/>
            <a:ext cx="12192000" cy="6743700"/>
          </a:xfrm>
          <a:prstGeom prst="rect">
            <a:avLst/>
          </a:prstGeom>
        </p:spPr>
      </p:pic>
      <p:pic>
        <p:nvPicPr>
          <p:cNvPr id="12" name="Picture 11">
            <a:extLst>
              <a:ext uri="{FF2B5EF4-FFF2-40B4-BE49-F238E27FC236}">
                <a16:creationId xmlns:a16="http://schemas.microsoft.com/office/drawing/2014/main" id="{376C5ABC-D049-435C-841A-958C3C8FC3B6}"/>
              </a:ext>
            </a:extLst>
          </p:cNvPr>
          <p:cNvPicPr>
            <a:picLocks noChangeAspect="1"/>
          </p:cNvPicPr>
          <p:nvPr/>
        </p:nvPicPr>
        <p:blipFill>
          <a:blip r:embed="rId3"/>
          <a:stretch>
            <a:fillRect/>
          </a:stretch>
        </p:blipFill>
        <p:spPr>
          <a:xfrm>
            <a:off x="6616701" y="0"/>
            <a:ext cx="5575300" cy="6858000"/>
          </a:xfrm>
          <a:prstGeom prst="rect">
            <a:avLst/>
          </a:prstGeom>
        </p:spPr>
      </p:pic>
      <p:sp>
        <p:nvSpPr>
          <p:cNvPr id="2" name="Date Placeholder 1"/>
          <p:cNvSpPr>
            <a:spLocks noGrp="1"/>
          </p:cNvSpPr>
          <p:nvPr>
            <p:ph type="dt" sz="half" idx="10"/>
          </p:nvPr>
        </p:nvSpPr>
        <p:spPr/>
        <p:txBody>
          <a:bodyPr/>
          <a:lstStyle/>
          <a:p>
            <a:fld id="{F20E84FD-596A-4EE2-BFFD-501AA463C980}" type="datetime1">
              <a:rPr lang="en-US" smtClean="0"/>
              <a:t>4/27/2022</a:t>
            </a:fld>
            <a:endParaRPr lang="en-US"/>
          </a:p>
        </p:txBody>
      </p:sp>
      <p:sp>
        <p:nvSpPr>
          <p:cNvPr id="3" name="Slide Number Placeholder 2"/>
          <p:cNvSpPr>
            <a:spLocks noGrp="1"/>
          </p:cNvSpPr>
          <p:nvPr>
            <p:ph type="sldNum" sz="quarter" idx="12"/>
          </p:nvPr>
        </p:nvSpPr>
        <p:spPr/>
        <p:txBody>
          <a:bodyPr/>
          <a:lstStyle/>
          <a:p>
            <a:fld id="{885754C3-B687-9443-80E7-D32631DB6E70}" type="slidenum">
              <a:rPr lang="en-US" smtClean="0"/>
              <a:pPr/>
              <a:t>36</a:t>
            </a:fld>
            <a:endParaRPr lang="en-US"/>
          </a:p>
        </p:txBody>
      </p:sp>
    </p:spTree>
    <p:extLst>
      <p:ext uri="{BB962C8B-B14F-4D97-AF65-F5344CB8AC3E}">
        <p14:creationId xmlns:p14="http://schemas.microsoft.com/office/powerpoint/2010/main" val="1934049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174" y="1010653"/>
            <a:ext cx="11452225" cy="5486400"/>
          </a:xfrm>
        </p:spPr>
        <p:txBody>
          <a:bodyPr>
            <a:noAutofit/>
          </a:bodyPr>
          <a:lstStyle/>
          <a:p>
            <a:pPr algn="just">
              <a:lnSpc>
                <a:spcPct val="150000"/>
              </a:lnSpc>
            </a:pPr>
            <a:r>
              <a:rPr lang="en-US" sz="2800" b="1" dirty="0">
                <a:solidFill>
                  <a:schemeClr val="tx1"/>
                </a:solidFill>
              </a:rPr>
              <a:t>The primary mood disorders are:</a:t>
            </a:r>
          </a:p>
          <a:p>
            <a:pPr marL="514350" indent="-514350" algn="just">
              <a:lnSpc>
                <a:spcPct val="150000"/>
              </a:lnSpc>
              <a:buFont typeface="+mj-lt"/>
              <a:buAutoNum type="alphaUcPeriod"/>
            </a:pPr>
            <a:r>
              <a:rPr lang="en-US" sz="2800" b="1" dirty="0">
                <a:solidFill>
                  <a:schemeClr val="tx1"/>
                </a:solidFill>
              </a:rPr>
              <a:t> Major Depressive Disorder </a:t>
            </a:r>
          </a:p>
          <a:p>
            <a:pPr marL="514350" indent="-514350" algn="just">
              <a:lnSpc>
                <a:spcPct val="150000"/>
              </a:lnSpc>
              <a:buFont typeface="+mj-lt"/>
              <a:buAutoNum type="alphaUcPeriod"/>
            </a:pPr>
            <a:r>
              <a:rPr lang="en-US" sz="2800" b="1" dirty="0">
                <a:solidFill>
                  <a:schemeClr val="tx1"/>
                </a:solidFill>
              </a:rPr>
              <a:t> Bipolar Disorder (Formerly Called Manic-depressive Illness).</a:t>
            </a:r>
            <a:endParaRPr lang="en-US" b="1" dirty="0"/>
          </a:p>
        </p:txBody>
      </p:sp>
      <p:sp>
        <p:nvSpPr>
          <p:cNvPr id="7" name="Title 1">
            <a:extLst>
              <a:ext uri="{FF2B5EF4-FFF2-40B4-BE49-F238E27FC236}">
                <a16:creationId xmlns:a16="http://schemas.microsoft.com/office/drawing/2014/main" id="{295CC1FE-3BA3-4294-9E8E-F9F0175FA16B}"/>
              </a:ext>
            </a:extLst>
          </p:cNvPr>
          <p:cNvSpPr txBox="1">
            <a:spLocks/>
          </p:cNvSpPr>
          <p:nvPr/>
        </p:nvSpPr>
        <p:spPr>
          <a:xfrm>
            <a:off x="919119" y="72189"/>
            <a:ext cx="9124291" cy="9012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lvl="0" algn="l">
              <a:defRPr/>
            </a:pPr>
            <a:r>
              <a:rPr lang="en-US" sz="3600" dirty="0">
                <a:solidFill>
                  <a:schemeClr val="accent1"/>
                </a:solidFill>
              </a:rPr>
              <a:t>CATEGORIES OF MOOD DISORDERS</a:t>
            </a:r>
          </a:p>
        </p:txBody>
      </p:sp>
      <p:sp>
        <p:nvSpPr>
          <p:cNvPr id="2" name="Date Placeholder 1"/>
          <p:cNvSpPr>
            <a:spLocks noGrp="1"/>
          </p:cNvSpPr>
          <p:nvPr>
            <p:ph type="dt" sz="half" idx="10"/>
          </p:nvPr>
        </p:nvSpPr>
        <p:spPr/>
        <p:txBody>
          <a:bodyPr/>
          <a:lstStyle/>
          <a:p>
            <a:fld id="{B471876A-1618-4958-82D0-8BDB21C65F37}"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4</a:t>
            </a:fld>
            <a:endParaRPr lang="en-US"/>
          </a:p>
        </p:txBody>
      </p:sp>
    </p:spTree>
    <p:extLst>
      <p:ext uri="{BB962C8B-B14F-4D97-AF65-F5344CB8AC3E}">
        <p14:creationId xmlns:p14="http://schemas.microsoft.com/office/powerpoint/2010/main" val="30112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582B-B862-4147-9DA7-F520CBB64149}"/>
              </a:ext>
            </a:extLst>
          </p:cNvPr>
          <p:cNvSpPr>
            <a:spLocks noGrp="1"/>
          </p:cNvSpPr>
          <p:nvPr>
            <p:ph type="title"/>
          </p:nvPr>
        </p:nvSpPr>
        <p:spPr>
          <a:xfrm>
            <a:off x="664633" y="134471"/>
            <a:ext cx="10075084" cy="460952"/>
          </a:xfrm>
        </p:spPr>
        <p:txBody>
          <a:bodyPr/>
          <a:lstStyle/>
          <a:p>
            <a:r>
              <a:rPr lang="en-US" sz="3200" b="1" dirty="0"/>
              <a:t>RELATED DISORDERS</a:t>
            </a:r>
          </a:p>
        </p:txBody>
      </p:sp>
      <p:sp>
        <p:nvSpPr>
          <p:cNvPr id="3" name="Content Placeholder 2">
            <a:extLst>
              <a:ext uri="{FF2B5EF4-FFF2-40B4-BE49-F238E27FC236}">
                <a16:creationId xmlns:a16="http://schemas.microsoft.com/office/drawing/2014/main" id="{F6B7C66B-8542-48D7-94C2-7627607F9251}"/>
              </a:ext>
            </a:extLst>
          </p:cNvPr>
          <p:cNvSpPr>
            <a:spLocks noGrp="1"/>
          </p:cNvSpPr>
          <p:nvPr>
            <p:ph idx="1"/>
          </p:nvPr>
        </p:nvSpPr>
        <p:spPr>
          <a:xfrm>
            <a:off x="134910" y="595423"/>
            <a:ext cx="11767279" cy="6128106"/>
          </a:xfrm>
        </p:spPr>
        <p:txBody>
          <a:bodyPr>
            <a:normAutofit fontScale="85000" lnSpcReduction="10000"/>
          </a:bodyPr>
          <a:lstStyle/>
          <a:p>
            <a:pPr marL="514350" indent="-514350" algn="just">
              <a:lnSpc>
                <a:spcPct val="150000"/>
              </a:lnSpc>
              <a:buFont typeface="+mj-lt"/>
              <a:buAutoNum type="arabicPeriod"/>
            </a:pPr>
            <a:r>
              <a:rPr lang="en-US" sz="2800" b="1" i="1" dirty="0">
                <a:solidFill>
                  <a:schemeClr val="tx1"/>
                </a:solidFill>
                <a:highlight>
                  <a:srgbClr val="FFFF00"/>
                </a:highlight>
              </a:rPr>
              <a:t>Persistent depressive (dysthymic) disorder </a:t>
            </a:r>
            <a:r>
              <a:rPr lang="en-US" sz="2900" dirty="0">
                <a:solidFill>
                  <a:schemeClr val="tx1"/>
                </a:solidFill>
              </a:rPr>
              <a:t>is a chronic, persistent mood disturbance characterized by symptoms such as insomnia, loss of appetite, decreased energy, low self-esteem, difficulty concentrating, and feelings of sadness and hopelessness that are milder than those of depression.</a:t>
            </a:r>
          </a:p>
          <a:p>
            <a:pPr marL="514350" indent="-514350" algn="just">
              <a:lnSpc>
                <a:spcPct val="150000"/>
              </a:lnSpc>
              <a:buFont typeface="+mj-lt"/>
              <a:buAutoNum type="arabicPeriod"/>
            </a:pPr>
            <a:r>
              <a:rPr lang="en-US" sz="2800" b="1" i="1" dirty="0">
                <a:solidFill>
                  <a:schemeClr val="tx1"/>
                </a:solidFill>
                <a:highlight>
                  <a:srgbClr val="FFFF00"/>
                </a:highlight>
              </a:rPr>
              <a:t>Disruptive mood dysregulation disorder </a:t>
            </a:r>
            <a:r>
              <a:rPr lang="en-US" sz="2900" dirty="0">
                <a:solidFill>
                  <a:schemeClr val="tx1"/>
                </a:solidFill>
              </a:rPr>
              <a:t>is a persistent angry or irritable mood, punctuated by severe, recurrent temper outbursts that are not in keeping with the provocation or situation, beginning before age 10.</a:t>
            </a:r>
          </a:p>
          <a:p>
            <a:pPr marL="514350" indent="-514350" algn="just">
              <a:lnSpc>
                <a:spcPct val="150000"/>
              </a:lnSpc>
              <a:buFont typeface="+mj-lt"/>
              <a:buAutoNum type="arabicPeriod"/>
            </a:pPr>
            <a:r>
              <a:rPr lang="en-US" sz="2800" b="1" i="1" dirty="0">
                <a:solidFill>
                  <a:schemeClr val="tx1"/>
                </a:solidFill>
                <a:highlight>
                  <a:srgbClr val="FFFF00"/>
                </a:highlight>
              </a:rPr>
              <a:t>Cyclothymic disorder</a:t>
            </a:r>
            <a:r>
              <a:rPr lang="en-US" sz="2800" dirty="0">
                <a:solidFill>
                  <a:schemeClr val="tx1"/>
                </a:solidFill>
              </a:rPr>
              <a:t> </a:t>
            </a:r>
            <a:r>
              <a:rPr lang="en-US" sz="2900" dirty="0">
                <a:solidFill>
                  <a:schemeClr val="tx1"/>
                </a:solidFill>
              </a:rPr>
              <a:t>is characterized by mild mood swings between hypomania and depression without loss of social or occupational functioning.</a:t>
            </a:r>
          </a:p>
        </p:txBody>
      </p:sp>
      <p:sp>
        <p:nvSpPr>
          <p:cNvPr id="4" name="Date Placeholder 3"/>
          <p:cNvSpPr>
            <a:spLocks noGrp="1"/>
          </p:cNvSpPr>
          <p:nvPr>
            <p:ph type="dt" sz="half" idx="10"/>
          </p:nvPr>
        </p:nvSpPr>
        <p:spPr/>
        <p:txBody>
          <a:bodyPr/>
          <a:lstStyle/>
          <a:p>
            <a:fld id="{0EDA8C6B-ADA0-4DA5-BD44-5F27526DFE7C}"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5</a:t>
            </a:fld>
            <a:endParaRPr lang="en-US"/>
          </a:p>
        </p:txBody>
      </p:sp>
    </p:spTree>
    <p:extLst>
      <p:ext uri="{BB962C8B-B14F-4D97-AF65-F5344CB8AC3E}">
        <p14:creationId xmlns:p14="http://schemas.microsoft.com/office/powerpoint/2010/main" val="1610502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CFA634-11E5-42CF-BC73-0271EC5FB698}"/>
              </a:ext>
            </a:extLst>
          </p:cNvPr>
          <p:cNvSpPr>
            <a:spLocks noGrp="1"/>
          </p:cNvSpPr>
          <p:nvPr>
            <p:ph idx="1"/>
          </p:nvPr>
        </p:nvSpPr>
        <p:spPr>
          <a:xfrm>
            <a:off x="106326" y="180753"/>
            <a:ext cx="11950995" cy="6507126"/>
          </a:xfrm>
        </p:spPr>
        <p:txBody>
          <a:bodyPr>
            <a:noAutofit/>
          </a:bodyPr>
          <a:lstStyle/>
          <a:p>
            <a:pPr marL="457200" indent="-457200" algn="just">
              <a:buFont typeface="+mj-lt"/>
              <a:buAutoNum type="arabicPeriod" startAt="4"/>
            </a:pPr>
            <a:r>
              <a:rPr lang="en-US" sz="2400" b="1" i="1" dirty="0">
                <a:solidFill>
                  <a:schemeClr val="tx1"/>
                </a:solidFill>
                <a:highlight>
                  <a:srgbClr val="FFFF00"/>
                </a:highlight>
              </a:rPr>
              <a:t>Substance-induced depressive or bipolar disorder </a:t>
            </a:r>
            <a:r>
              <a:rPr lang="en-US" sz="2400" dirty="0">
                <a:solidFill>
                  <a:schemeClr val="tx1"/>
                </a:solidFill>
              </a:rPr>
              <a:t>is characterized by a significant disturbance in mood that is a direct physiological consequence of ingested substances such as alcohol, other drugs, or toxins.  </a:t>
            </a:r>
          </a:p>
          <a:p>
            <a:pPr marL="457200" indent="-457200" algn="just">
              <a:buFont typeface="+mj-lt"/>
              <a:buAutoNum type="arabicPeriod" startAt="4"/>
            </a:pPr>
            <a:r>
              <a:rPr lang="en-US" sz="2400" b="1" i="1" dirty="0">
                <a:solidFill>
                  <a:schemeClr val="tx1"/>
                </a:solidFill>
                <a:highlight>
                  <a:srgbClr val="FFFF00"/>
                </a:highlight>
              </a:rPr>
              <a:t>Seasonal affective disorder (SAD) </a:t>
            </a:r>
            <a:r>
              <a:rPr lang="en-US" sz="2600" dirty="0">
                <a:solidFill>
                  <a:schemeClr val="tx1"/>
                </a:solidFill>
              </a:rPr>
              <a:t>has two subtypes. In one, most commonly called </a:t>
            </a:r>
            <a:r>
              <a:rPr lang="en-US" sz="2600" b="1" dirty="0">
                <a:solidFill>
                  <a:schemeClr val="tx1"/>
                </a:solidFill>
                <a:highlight>
                  <a:srgbClr val="FFFF00"/>
                </a:highlight>
              </a:rPr>
              <a:t>winter depression or fall-onset SAD</a:t>
            </a:r>
            <a:r>
              <a:rPr lang="en-US" sz="2600" dirty="0">
                <a:solidFill>
                  <a:schemeClr val="tx1"/>
                </a:solidFill>
              </a:rPr>
              <a:t>, people experience increased sleep, appetite, and carbohydrate cravings; weight gain; interpersonal conflict; irritability; and heaviness in the extremities beginning in late autumn and abating in spring and summer. The other subtype, called </a:t>
            </a:r>
            <a:r>
              <a:rPr lang="en-US" sz="2600" b="1" dirty="0">
                <a:solidFill>
                  <a:schemeClr val="tx1"/>
                </a:solidFill>
                <a:highlight>
                  <a:srgbClr val="FFFF00"/>
                </a:highlight>
              </a:rPr>
              <a:t>spring-onset SAD,</a:t>
            </a:r>
            <a:r>
              <a:rPr lang="en-US" sz="2600" dirty="0">
                <a:solidFill>
                  <a:schemeClr val="tx1"/>
                </a:solidFill>
              </a:rPr>
              <a:t> is less common, with symptoms of insomnia, weight loss, and poor appetite lasting from late spring or early summer until early fall. SAD is often treated with light therapy </a:t>
            </a:r>
          </a:p>
          <a:p>
            <a:pPr marL="457200" indent="-457200" algn="just">
              <a:buFont typeface="+mj-lt"/>
              <a:buAutoNum type="arabicPeriod" startAt="4"/>
            </a:pPr>
            <a:r>
              <a:rPr lang="en-US" sz="2400" b="1" i="1" dirty="0">
                <a:solidFill>
                  <a:schemeClr val="tx1"/>
                </a:solidFill>
                <a:highlight>
                  <a:srgbClr val="FFFF00"/>
                </a:highlight>
              </a:rPr>
              <a:t>Postpartum or “maternity” blues </a:t>
            </a:r>
            <a:r>
              <a:rPr lang="en-US" sz="2400" dirty="0">
                <a:solidFill>
                  <a:schemeClr val="tx1"/>
                </a:solidFill>
              </a:rPr>
              <a:t>is a mild, predictable mood disturbance occurring in the first several days after delivery of a baby. Symptoms include labile mood and affect, crying spells, sadness, insomnia, and anxiety. </a:t>
            </a:r>
          </a:p>
        </p:txBody>
      </p:sp>
      <p:sp>
        <p:nvSpPr>
          <p:cNvPr id="2" name="Date Placeholder 1"/>
          <p:cNvSpPr>
            <a:spLocks noGrp="1"/>
          </p:cNvSpPr>
          <p:nvPr>
            <p:ph type="dt" sz="half" idx="10"/>
          </p:nvPr>
        </p:nvSpPr>
        <p:spPr/>
        <p:txBody>
          <a:bodyPr/>
          <a:lstStyle/>
          <a:p>
            <a:fld id="{06F20080-1ECB-4ED8-A1B6-1204DAB24D7D}"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6</a:t>
            </a:fld>
            <a:endParaRPr lang="en-US"/>
          </a:p>
        </p:txBody>
      </p:sp>
    </p:spTree>
    <p:extLst>
      <p:ext uri="{BB962C8B-B14F-4D97-AF65-F5344CB8AC3E}">
        <p14:creationId xmlns:p14="http://schemas.microsoft.com/office/powerpoint/2010/main" val="1593137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F108-24CC-445E-82A5-9B1A87CD851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D185D02-F698-40E5-AE1B-FF52D08E5929}"/>
              </a:ext>
            </a:extLst>
          </p:cNvPr>
          <p:cNvPicPr>
            <a:picLocks noGrp="1" noChangeAspect="1"/>
          </p:cNvPicPr>
          <p:nvPr>
            <p:ph idx="1"/>
          </p:nvPr>
        </p:nvPicPr>
        <p:blipFill>
          <a:blip r:embed="rId2"/>
          <a:stretch>
            <a:fillRect/>
          </a:stretch>
        </p:blipFill>
        <p:spPr>
          <a:xfrm>
            <a:off x="1" y="0"/>
            <a:ext cx="12191999" cy="6858000"/>
          </a:xfrm>
        </p:spPr>
      </p:pic>
      <p:sp>
        <p:nvSpPr>
          <p:cNvPr id="4" name="Text Placeholder 3">
            <a:extLst>
              <a:ext uri="{FF2B5EF4-FFF2-40B4-BE49-F238E27FC236}">
                <a16:creationId xmlns:a16="http://schemas.microsoft.com/office/drawing/2014/main" id="{A1F6A801-12B2-49CF-8B6F-6FDA75033BF1}"/>
              </a:ext>
            </a:extLst>
          </p:cNvPr>
          <p:cNvSpPr>
            <a:spLocks noGrp="1"/>
          </p:cNvSpPr>
          <p:nvPr>
            <p:ph type="body" sz="half" idx="2"/>
          </p:nvPr>
        </p:nvSpPr>
        <p:spPr/>
        <p:txBody>
          <a:bodyPr/>
          <a:lstStyle/>
          <a:p>
            <a:endParaRPr lang="en-US"/>
          </a:p>
        </p:txBody>
      </p:sp>
      <p:sp>
        <p:nvSpPr>
          <p:cNvPr id="3" name="Date Placeholder 2"/>
          <p:cNvSpPr>
            <a:spLocks noGrp="1"/>
          </p:cNvSpPr>
          <p:nvPr>
            <p:ph type="dt" sz="half" idx="10"/>
          </p:nvPr>
        </p:nvSpPr>
        <p:spPr/>
        <p:txBody>
          <a:bodyPr/>
          <a:lstStyle/>
          <a:p>
            <a:fld id="{615C7168-2CC3-43DC-961A-79B9D321895D}" type="datetime1">
              <a:rPr lang="en-US" smtClean="0"/>
              <a:t>4/27/2022</a:t>
            </a:fld>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7</a:t>
            </a:fld>
            <a:endParaRPr lang="en-US"/>
          </a:p>
        </p:txBody>
      </p:sp>
    </p:spTree>
    <p:extLst>
      <p:ext uri="{BB962C8B-B14F-4D97-AF65-F5344CB8AC3E}">
        <p14:creationId xmlns:p14="http://schemas.microsoft.com/office/powerpoint/2010/main" val="2887737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3B6E6A-401F-4EC8-9C5F-82D048403718}"/>
              </a:ext>
            </a:extLst>
          </p:cNvPr>
          <p:cNvSpPr>
            <a:spLocks noGrp="1"/>
          </p:cNvSpPr>
          <p:nvPr>
            <p:ph idx="1"/>
          </p:nvPr>
        </p:nvSpPr>
        <p:spPr>
          <a:xfrm>
            <a:off x="0" y="119921"/>
            <a:ext cx="12192000" cy="6738079"/>
          </a:xfrm>
        </p:spPr>
        <p:txBody>
          <a:bodyPr>
            <a:noAutofit/>
          </a:bodyPr>
          <a:lstStyle/>
          <a:p>
            <a:pPr marL="457200" indent="-457200" algn="just">
              <a:buFont typeface="+mj-lt"/>
              <a:buAutoNum type="arabicPeriod" startAt="7"/>
            </a:pPr>
            <a:r>
              <a:rPr lang="en-US" sz="2800" b="1" i="1" dirty="0">
                <a:solidFill>
                  <a:schemeClr val="tx1"/>
                </a:solidFill>
                <a:highlight>
                  <a:srgbClr val="FFFF00"/>
                </a:highlight>
              </a:rPr>
              <a:t>Postpartum depression </a:t>
            </a:r>
            <a:r>
              <a:rPr lang="en-US" sz="2800" dirty="0">
                <a:solidFill>
                  <a:schemeClr val="tx1"/>
                </a:solidFill>
              </a:rPr>
              <a:t>is the most common complication of pregnancy in  developed countries .The symptoms are consistent with those of depression (described previously), with onset within 4 weeks of delivery.</a:t>
            </a:r>
          </a:p>
          <a:p>
            <a:pPr marL="457200" indent="-457200" algn="just">
              <a:buFont typeface="+mj-lt"/>
              <a:buAutoNum type="arabicPeriod" startAt="7"/>
            </a:pPr>
            <a:r>
              <a:rPr lang="en-US" sz="2800" b="1" i="1" dirty="0">
                <a:solidFill>
                  <a:schemeClr val="tx1"/>
                </a:solidFill>
                <a:highlight>
                  <a:srgbClr val="FFFF00"/>
                </a:highlight>
              </a:rPr>
              <a:t>Premenstrual dysphoric disorder </a:t>
            </a:r>
            <a:r>
              <a:rPr lang="en-US" sz="2800" dirty="0">
                <a:solidFill>
                  <a:schemeClr val="tx1"/>
                </a:solidFill>
              </a:rPr>
              <a:t>is a severe form of premenstrual syndrome and is defined as recurrent, moderate psychological and physical symptoms that occur during the week before menses and resolving with menstruation. Approximately 20% to 30% of premenopausal women are affected by affective and/or somatic symptoms that can cause severe dysfunction in social or occupational functioning, such as labile mood, irritability, increased interpersonal conflict, difficulty concentrating, feeling overwhelmed or unable to cope, and feelings of anxiety, tension, or hopelessness.</a:t>
            </a:r>
          </a:p>
        </p:txBody>
      </p:sp>
      <p:sp>
        <p:nvSpPr>
          <p:cNvPr id="2" name="Date Placeholder 1"/>
          <p:cNvSpPr>
            <a:spLocks noGrp="1"/>
          </p:cNvSpPr>
          <p:nvPr>
            <p:ph type="dt" sz="half" idx="10"/>
          </p:nvPr>
        </p:nvSpPr>
        <p:spPr/>
        <p:txBody>
          <a:bodyPr/>
          <a:lstStyle/>
          <a:p>
            <a:fld id="{6FC2370B-C0CA-41C7-80AF-C180CFB840CE}"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8</a:t>
            </a:fld>
            <a:endParaRPr lang="en-US"/>
          </a:p>
        </p:txBody>
      </p:sp>
    </p:spTree>
    <p:extLst>
      <p:ext uri="{BB962C8B-B14F-4D97-AF65-F5344CB8AC3E}">
        <p14:creationId xmlns:p14="http://schemas.microsoft.com/office/powerpoint/2010/main" val="527581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87A4F-5084-41C7-91E0-071965F4A8E7}"/>
              </a:ext>
            </a:extLst>
          </p:cNvPr>
          <p:cNvSpPr>
            <a:spLocks noGrp="1"/>
          </p:cNvSpPr>
          <p:nvPr>
            <p:ph idx="1"/>
          </p:nvPr>
        </p:nvSpPr>
        <p:spPr>
          <a:xfrm>
            <a:off x="0" y="2499"/>
            <a:ext cx="12192000" cy="6855501"/>
          </a:xfrm>
        </p:spPr>
        <p:txBody>
          <a:bodyPr>
            <a:noAutofit/>
          </a:bodyPr>
          <a:lstStyle/>
          <a:p>
            <a:pPr algn="just">
              <a:lnSpc>
                <a:spcPct val="150000"/>
              </a:lnSpc>
            </a:pPr>
            <a:r>
              <a:rPr lang="en-US" sz="2700" dirty="0">
                <a:solidFill>
                  <a:schemeClr val="tx1"/>
                </a:solidFill>
              </a:rPr>
              <a:t>• </a:t>
            </a:r>
            <a:r>
              <a:rPr lang="en-US" sz="2700" b="1" i="1" dirty="0">
                <a:solidFill>
                  <a:schemeClr val="tx1"/>
                </a:solidFill>
                <a:highlight>
                  <a:srgbClr val="FFFF00"/>
                </a:highlight>
              </a:rPr>
              <a:t>Postpartum psychosis </a:t>
            </a:r>
            <a:r>
              <a:rPr lang="en-US" sz="2700" dirty="0">
                <a:solidFill>
                  <a:schemeClr val="tx1"/>
                </a:solidFill>
              </a:rPr>
              <a:t>is a severe and debilitating psychiatric illness, with acute onset in the days following childbirth. Symptoms begin with fatigue, sadness, emotional lability, poor memory, and confusion and progress to delusions, hallucination poor insight and judgment, and loss of contact with reality.</a:t>
            </a:r>
          </a:p>
          <a:p>
            <a:pPr algn="just">
              <a:lnSpc>
                <a:spcPct val="150000"/>
              </a:lnSpc>
            </a:pPr>
            <a:r>
              <a:rPr lang="en-US" sz="2700" b="1" i="1" dirty="0" err="1">
                <a:solidFill>
                  <a:schemeClr val="tx1"/>
                </a:solidFill>
                <a:highlight>
                  <a:srgbClr val="FFFF00"/>
                </a:highlight>
              </a:rPr>
              <a:t>Nonsuicidal</a:t>
            </a:r>
            <a:r>
              <a:rPr lang="en-US" sz="2700" b="1" i="1" dirty="0">
                <a:solidFill>
                  <a:schemeClr val="tx1"/>
                </a:solidFill>
                <a:highlight>
                  <a:srgbClr val="FFFF00"/>
                </a:highlight>
              </a:rPr>
              <a:t> self-injury </a:t>
            </a:r>
            <a:r>
              <a:rPr lang="en-US" sz="2700" dirty="0">
                <a:solidFill>
                  <a:schemeClr val="tx1"/>
                </a:solidFill>
              </a:rPr>
              <a:t>involves deliberate, intentional cutting, burning, scraping, hitting, or interference with wound healing. Some persons who engage in self-injury (sometimes called self-mutilation) report reasons of alleviation of negative emotions, self-punishment, seeking attention, or escaping a situation or responsibility.</a:t>
            </a:r>
          </a:p>
        </p:txBody>
      </p:sp>
      <p:sp>
        <p:nvSpPr>
          <p:cNvPr id="2" name="Date Placeholder 1"/>
          <p:cNvSpPr>
            <a:spLocks noGrp="1"/>
          </p:cNvSpPr>
          <p:nvPr>
            <p:ph type="dt" sz="half" idx="10"/>
          </p:nvPr>
        </p:nvSpPr>
        <p:spPr/>
        <p:txBody>
          <a:bodyPr/>
          <a:lstStyle/>
          <a:p>
            <a:fld id="{2059BE6F-297C-4BAC-B8E2-067D51354937}" type="datetime1">
              <a:rPr lang="en-US" smtClean="0"/>
              <a:t>4/27/2022</a:t>
            </a:fld>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9</a:t>
            </a:fld>
            <a:endParaRPr lang="en-US"/>
          </a:p>
        </p:txBody>
      </p:sp>
    </p:spTree>
    <p:extLst>
      <p:ext uri="{BB962C8B-B14F-4D97-AF65-F5344CB8AC3E}">
        <p14:creationId xmlns:p14="http://schemas.microsoft.com/office/powerpoint/2010/main" val="4208824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3231</TotalTime>
  <Words>2763</Words>
  <Application>Microsoft Office PowerPoint</Application>
  <PresentationFormat>Widescreen</PresentationFormat>
  <Paragraphs>203</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Algerian</vt:lpstr>
      <vt:lpstr>Arial</vt:lpstr>
      <vt:lpstr>Calibri</vt:lpstr>
      <vt:lpstr>Elephant</vt:lpstr>
      <vt:lpstr>Garamond</vt:lpstr>
      <vt:lpstr>Rockwell</vt:lpstr>
      <vt:lpstr>Times New Roman</vt:lpstr>
      <vt:lpstr>Wingdings</vt:lpstr>
      <vt:lpstr>Advantage</vt:lpstr>
      <vt:lpstr>PowerPoint Presentation</vt:lpstr>
      <vt:lpstr>   Everyone occasionally feels sad, low, and tired, with the desire to stay in bed and shut out the world. These episodes are often accompanied by anergia (lack of energy), exhaustion, agitation, noise intolerance, and slow thinking processes, all of which make decisions difficult</vt:lpstr>
      <vt:lpstr>PowerPoint Presentation</vt:lpstr>
      <vt:lpstr>PowerPoint Presentation</vt:lpstr>
      <vt:lpstr>RELATED DISORDERS</vt:lpstr>
      <vt:lpstr>PowerPoint Presentation</vt:lpstr>
      <vt:lpstr>PowerPoint Presentation</vt:lpstr>
      <vt:lpstr>PowerPoint Presentation</vt:lpstr>
      <vt:lpstr>PowerPoint Presentation</vt:lpstr>
      <vt:lpstr>ETIOLOGY</vt:lpstr>
      <vt:lpstr>PowerPoint Presentation</vt:lpstr>
      <vt:lpstr>PowerPoint Presentation</vt:lpstr>
      <vt:lpstr>PowerPoint Presentation</vt:lpstr>
      <vt:lpstr>First. MAJOR DEPRESSIVE DISORDER</vt:lpstr>
      <vt:lpstr>Epidmiology </vt:lpstr>
      <vt:lpstr>Onset and Clinical Course</vt:lpstr>
      <vt:lpstr>PowerPoint Presentation</vt:lpstr>
      <vt:lpstr>PowerPoint Presentation</vt:lpstr>
      <vt:lpstr>PowerPoint Presentation</vt:lpstr>
      <vt:lpstr>Treatment and Prognosis</vt:lpstr>
      <vt:lpstr>PowerPoint Presentation</vt:lpstr>
      <vt:lpstr>PowerPoint Presentation</vt:lpstr>
      <vt:lpstr>Other Medical Treatments and Psychotherapy</vt:lpstr>
      <vt:lpstr>PowerPoint Presentation</vt:lpstr>
      <vt:lpstr>PowerPoint Presentation</vt:lpstr>
      <vt:lpstr>BIPOLAR DISORDER</vt:lpstr>
      <vt:lpstr>PowerPoint Presentation</vt:lpstr>
      <vt:lpstr>Onset and Clinical Course</vt:lpstr>
      <vt:lpstr>Treatment</vt:lpstr>
      <vt:lpstr>PowerPoint Presentation</vt:lpstr>
      <vt:lpstr>PowerPoint Presentation</vt:lpstr>
      <vt:lpstr>SUICIDE</vt:lpstr>
      <vt:lpstr>PowerPoint Presentation</vt:lpstr>
      <vt:lpstr>PowerPoint Presentation</vt:lpstr>
      <vt:lpstr>PowerPoint Presentation</vt:lpstr>
      <vt:lpstr>PowerPoint Presentation</vt:lpstr>
    </vt:vector>
  </TitlesOfParts>
  <Company>UCONN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Artruc</dc:creator>
  <cp:lastModifiedBy>Naruto</cp:lastModifiedBy>
  <cp:revision>74</cp:revision>
  <cp:lastPrinted>2022-04-27T06:00:15Z</cp:lastPrinted>
  <dcterms:created xsi:type="dcterms:W3CDTF">2014-10-06T18:06:49Z</dcterms:created>
  <dcterms:modified xsi:type="dcterms:W3CDTF">2022-04-27T06:03:56Z</dcterms:modified>
</cp:coreProperties>
</file>